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331" r:id="rId2"/>
    <p:sldId id="325" r:id="rId3"/>
    <p:sldId id="353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37" r:id="rId12"/>
    <p:sldId id="340" r:id="rId13"/>
    <p:sldId id="342" r:id="rId14"/>
    <p:sldId id="343" r:id="rId15"/>
    <p:sldId id="344" r:id="rId16"/>
    <p:sldId id="345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3A7A"/>
    <a:srgbClr val="783ACC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3" autoAdjust="0"/>
    <p:restoredTop sz="94660"/>
  </p:normalViewPr>
  <p:slideViewPr>
    <p:cSldViewPr>
      <p:cViewPr>
        <p:scale>
          <a:sx n="70" d="100"/>
          <a:sy n="70" d="100"/>
        </p:scale>
        <p:origin x="-2838" y="-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FF101F-B5A6-4F20-9DE7-69676B74A8B3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917638-3C1B-42CB-ADA7-9CA4BFC5F04C}">
      <dgm:prSet phldrT="[Text]"/>
      <dgm:spPr/>
      <dgm:t>
        <a:bodyPr/>
        <a:lstStyle/>
        <a:p>
          <a:r>
            <a:rPr lang="en-US" dirty="0" smtClean="0"/>
            <a:t>Core Knowledge</a:t>
          </a:r>
          <a:endParaRPr lang="en-US" dirty="0"/>
        </a:p>
      </dgm:t>
    </dgm:pt>
    <dgm:pt modelId="{DC65479C-D536-4686-80B6-C8F69A2E719F}" type="parTrans" cxnId="{FBF6B447-7D88-47C8-96FB-16728ECF1530}">
      <dgm:prSet/>
      <dgm:spPr/>
      <dgm:t>
        <a:bodyPr/>
        <a:lstStyle/>
        <a:p>
          <a:endParaRPr lang="en-US"/>
        </a:p>
      </dgm:t>
    </dgm:pt>
    <dgm:pt modelId="{71ED51F5-BA64-4E66-867C-EF4AB2FB9BD8}" type="sibTrans" cxnId="{FBF6B447-7D88-47C8-96FB-16728ECF1530}">
      <dgm:prSet/>
      <dgm:spPr/>
      <dgm:t>
        <a:bodyPr/>
        <a:lstStyle/>
        <a:p>
          <a:endParaRPr lang="en-US"/>
        </a:p>
      </dgm:t>
    </dgm:pt>
    <dgm:pt modelId="{8132A5C5-126A-421A-86AD-3584EF3CC10E}">
      <dgm:prSet phldrT="[Text]"/>
      <dgm:spPr/>
      <dgm:t>
        <a:bodyPr/>
        <a:lstStyle/>
        <a:p>
          <a:r>
            <a:rPr lang="en-US" dirty="0" smtClean="0"/>
            <a:t>Vague</a:t>
          </a:r>
          <a:endParaRPr lang="en-US" dirty="0"/>
        </a:p>
      </dgm:t>
    </dgm:pt>
    <dgm:pt modelId="{4DF6D49F-1C86-4047-A7B8-62AB76989B35}" type="parTrans" cxnId="{FB400D8C-731A-4466-A596-D185D4AE4104}">
      <dgm:prSet/>
      <dgm:spPr/>
      <dgm:t>
        <a:bodyPr/>
        <a:lstStyle/>
        <a:p>
          <a:endParaRPr lang="en-US"/>
        </a:p>
      </dgm:t>
    </dgm:pt>
    <dgm:pt modelId="{478DC793-CABD-4583-9A96-24E1029494B2}" type="sibTrans" cxnId="{FB400D8C-731A-4466-A596-D185D4AE4104}">
      <dgm:prSet/>
      <dgm:spPr/>
      <dgm:t>
        <a:bodyPr/>
        <a:lstStyle/>
        <a:p>
          <a:endParaRPr lang="en-US"/>
        </a:p>
      </dgm:t>
    </dgm:pt>
    <dgm:pt modelId="{84AECD1C-B233-455B-9BD0-A51F1DBC9B23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Inaccurate</a:t>
          </a:r>
          <a:endParaRPr lang="en-US" b="1" dirty="0">
            <a:solidFill>
              <a:schemeClr val="bg1"/>
            </a:solidFill>
          </a:endParaRPr>
        </a:p>
      </dgm:t>
    </dgm:pt>
    <dgm:pt modelId="{531FCA81-4184-4056-905F-10F235F43405}" type="parTrans" cxnId="{8AC40CCF-FD4E-4D86-B4AE-77E45D22BB14}">
      <dgm:prSet/>
      <dgm:spPr/>
      <dgm:t>
        <a:bodyPr/>
        <a:lstStyle/>
        <a:p>
          <a:endParaRPr lang="en-US"/>
        </a:p>
      </dgm:t>
    </dgm:pt>
    <dgm:pt modelId="{87D51122-9990-4344-8FED-0D414BA64841}" type="sibTrans" cxnId="{8AC40CCF-FD4E-4D86-B4AE-77E45D22BB14}">
      <dgm:prSet/>
      <dgm:spPr/>
      <dgm:t>
        <a:bodyPr/>
        <a:lstStyle/>
        <a:p>
          <a:endParaRPr lang="en-US"/>
        </a:p>
      </dgm:t>
    </dgm:pt>
    <dgm:pt modelId="{A609A2C2-592A-4CE3-9A2B-CDDC04962DFE}">
      <dgm:prSet phldrT="[Text]"/>
      <dgm:spPr/>
      <dgm:t>
        <a:bodyPr/>
        <a:lstStyle/>
        <a:p>
          <a:r>
            <a:rPr lang="en-US" dirty="0" smtClean="0"/>
            <a:t>Critical Thinking</a:t>
          </a:r>
          <a:endParaRPr lang="en-US" dirty="0"/>
        </a:p>
      </dgm:t>
    </dgm:pt>
    <dgm:pt modelId="{4C006A06-C1C6-4BCA-AF44-A6F000787899}" type="parTrans" cxnId="{38096515-C732-4113-A4A8-642F627D6B2D}">
      <dgm:prSet/>
      <dgm:spPr/>
      <dgm:t>
        <a:bodyPr/>
        <a:lstStyle/>
        <a:p>
          <a:endParaRPr lang="en-US"/>
        </a:p>
      </dgm:t>
    </dgm:pt>
    <dgm:pt modelId="{69B1B4CB-440E-4BCD-9003-ED18B2E0E6A9}" type="sibTrans" cxnId="{38096515-C732-4113-A4A8-642F627D6B2D}">
      <dgm:prSet/>
      <dgm:spPr/>
      <dgm:t>
        <a:bodyPr/>
        <a:lstStyle/>
        <a:p>
          <a:endParaRPr lang="en-US"/>
        </a:p>
      </dgm:t>
    </dgm:pt>
    <dgm:pt modelId="{AD57E0E8-77C9-4729-9B3E-0F5990A30CBB}">
      <dgm:prSet phldrT="[Text]"/>
      <dgm:spPr/>
      <dgm:t>
        <a:bodyPr/>
        <a:lstStyle/>
        <a:p>
          <a:r>
            <a:rPr lang="en-US" dirty="0" smtClean="0"/>
            <a:t>Unreflective</a:t>
          </a:r>
          <a:endParaRPr lang="en-US" dirty="0"/>
        </a:p>
      </dgm:t>
    </dgm:pt>
    <dgm:pt modelId="{622A4B5E-0C6F-418E-9FC4-502621CF6EC4}" type="parTrans" cxnId="{77224A83-9894-45DF-8F3B-445A1D760792}">
      <dgm:prSet/>
      <dgm:spPr/>
      <dgm:t>
        <a:bodyPr/>
        <a:lstStyle/>
        <a:p>
          <a:endParaRPr lang="en-US"/>
        </a:p>
      </dgm:t>
    </dgm:pt>
    <dgm:pt modelId="{64093862-8E4A-4042-B5AA-B3882942F0CA}" type="sibTrans" cxnId="{77224A83-9894-45DF-8F3B-445A1D760792}">
      <dgm:prSet/>
      <dgm:spPr/>
      <dgm:t>
        <a:bodyPr/>
        <a:lstStyle/>
        <a:p>
          <a:endParaRPr lang="en-US"/>
        </a:p>
      </dgm:t>
    </dgm:pt>
    <dgm:pt modelId="{C53EAD0A-F768-4348-814B-F80CAB4F094B}">
      <dgm:prSet phldrT="[Text]"/>
      <dgm:spPr/>
      <dgm:t>
        <a:bodyPr/>
        <a:lstStyle/>
        <a:p>
          <a:r>
            <a:rPr lang="en-US" b="1" dirty="0" smtClean="0"/>
            <a:t>Novice</a:t>
          </a:r>
          <a:endParaRPr lang="en-US" b="1" dirty="0"/>
        </a:p>
      </dgm:t>
    </dgm:pt>
    <dgm:pt modelId="{BEBFDF59-F95C-4F45-BEC2-C0C1240A1779}" type="parTrans" cxnId="{513507DC-F702-4CAD-A6EA-A075B102DC52}">
      <dgm:prSet/>
      <dgm:spPr/>
      <dgm:t>
        <a:bodyPr/>
        <a:lstStyle/>
        <a:p>
          <a:endParaRPr lang="en-US"/>
        </a:p>
      </dgm:t>
    </dgm:pt>
    <dgm:pt modelId="{E411E478-B566-416D-8F7F-7956C12AA8E4}" type="sibTrans" cxnId="{513507DC-F702-4CAD-A6EA-A075B102DC52}">
      <dgm:prSet/>
      <dgm:spPr/>
      <dgm:t>
        <a:bodyPr/>
        <a:lstStyle/>
        <a:p>
          <a:endParaRPr lang="en-US"/>
        </a:p>
      </dgm:t>
    </dgm:pt>
    <dgm:pt modelId="{A781349E-C283-4FD3-A9AE-00F48C77405A}">
      <dgm:prSet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Accurate</a:t>
          </a:r>
          <a:endParaRPr lang="en-US" b="1" dirty="0">
            <a:solidFill>
              <a:srgbClr val="FFFF00"/>
            </a:solidFill>
          </a:endParaRPr>
        </a:p>
      </dgm:t>
    </dgm:pt>
    <dgm:pt modelId="{43F5181F-2C90-4878-BE1D-36B366506566}" type="parTrans" cxnId="{F4BB0773-A63D-4D3F-8976-301CA01F9857}">
      <dgm:prSet/>
      <dgm:spPr/>
      <dgm:t>
        <a:bodyPr/>
        <a:lstStyle/>
        <a:p>
          <a:endParaRPr lang="en-US"/>
        </a:p>
      </dgm:t>
    </dgm:pt>
    <dgm:pt modelId="{7FF67F2A-2A02-4098-AE8E-8F013DF66471}" type="sibTrans" cxnId="{F4BB0773-A63D-4D3F-8976-301CA01F9857}">
      <dgm:prSet/>
      <dgm:spPr/>
      <dgm:t>
        <a:bodyPr/>
        <a:lstStyle/>
        <a:p>
          <a:endParaRPr lang="en-US"/>
        </a:p>
      </dgm:t>
    </dgm:pt>
    <dgm:pt modelId="{94B13BFB-68E2-4085-ABBD-E163D9C6F959}">
      <dgm:prSet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Reflective</a:t>
          </a:r>
          <a:endParaRPr lang="en-US" b="1" dirty="0">
            <a:solidFill>
              <a:srgbClr val="FFFF00"/>
            </a:solidFill>
          </a:endParaRPr>
        </a:p>
      </dgm:t>
    </dgm:pt>
    <dgm:pt modelId="{4BD22721-D97B-4430-AD39-54E0CAB50DCD}" type="parTrans" cxnId="{C4263CB3-1751-4D1E-BECB-650BB725AFD2}">
      <dgm:prSet/>
      <dgm:spPr/>
      <dgm:t>
        <a:bodyPr/>
        <a:lstStyle/>
        <a:p>
          <a:endParaRPr lang="en-US"/>
        </a:p>
      </dgm:t>
    </dgm:pt>
    <dgm:pt modelId="{D7EE0A03-F78A-4ACC-A741-B3546562A00A}" type="sibTrans" cxnId="{C4263CB3-1751-4D1E-BECB-650BB725AFD2}">
      <dgm:prSet/>
      <dgm:spPr/>
      <dgm:t>
        <a:bodyPr/>
        <a:lstStyle/>
        <a:p>
          <a:endParaRPr lang="en-US"/>
        </a:p>
      </dgm:t>
    </dgm:pt>
    <dgm:pt modelId="{35AC696E-93CD-4F82-A595-60F94054D3A1}">
      <dgm:prSet/>
      <dgm:spPr/>
      <dgm:t>
        <a:bodyPr/>
        <a:lstStyle/>
        <a:p>
          <a:r>
            <a:rPr lang="en-US" dirty="0" smtClean="0"/>
            <a:t>Metacognitive</a:t>
          </a:r>
          <a:endParaRPr lang="en-US" dirty="0"/>
        </a:p>
      </dgm:t>
    </dgm:pt>
    <dgm:pt modelId="{905F5FAA-EAA2-4DCC-9C56-1278864935EB}" type="parTrans" cxnId="{EC90DF66-6B24-4370-AE63-74B95D9FFFF9}">
      <dgm:prSet/>
      <dgm:spPr/>
      <dgm:t>
        <a:bodyPr/>
        <a:lstStyle/>
        <a:p>
          <a:endParaRPr lang="en-US"/>
        </a:p>
      </dgm:t>
    </dgm:pt>
    <dgm:pt modelId="{DE1E51CF-9BCE-40FD-8040-06718469E77C}" type="sibTrans" cxnId="{EC90DF66-6B24-4370-AE63-74B95D9FFFF9}">
      <dgm:prSet/>
      <dgm:spPr/>
      <dgm:t>
        <a:bodyPr/>
        <a:lstStyle/>
        <a:p>
          <a:endParaRPr lang="en-US"/>
        </a:p>
      </dgm:t>
    </dgm:pt>
    <dgm:pt modelId="{A22EBB4F-A232-4CCE-A565-A740194C7BAD}">
      <dgm:prSet/>
      <dgm:spPr/>
      <dgm:t>
        <a:bodyPr/>
        <a:lstStyle/>
        <a:p>
          <a:r>
            <a:rPr lang="en-US" dirty="0" smtClean="0"/>
            <a:t>Sophisticated</a:t>
          </a:r>
          <a:endParaRPr lang="en-US" dirty="0"/>
        </a:p>
      </dgm:t>
    </dgm:pt>
    <dgm:pt modelId="{EE5CC89C-7924-4E34-A0D0-1AC1F849C87D}" type="parTrans" cxnId="{60EED0CC-AD3B-4433-8C08-CCA4A620E0D1}">
      <dgm:prSet/>
      <dgm:spPr/>
      <dgm:t>
        <a:bodyPr/>
        <a:lstStyle/>
        <a:p>
          <a:endParaRPr lang="en-US"/>
        </a:p>
      </dgm:t>
    </dgm:pt>
    <dgm:pt modelId="{7F0C37E6-832D-4F56-852A-0F614CA7F834}" type="sibTrans" cxnId="{60EED0CC-AD3B-4433-8C08-CCA4A620E0D1}">
      <dgm:prSet/>
      <dgm:spPr/>
      <dgm:t>
        <a:bodyPr/>
        <a:lstStyle/>
        <a:p>
          <a:endParaRPr lang="en-US"/>
        </a:p>
      </dgm:t>
    </dgm:pt>
    <dgm:pt modelId="{D7345256-1DB3-40B1-9C9C-470F3CB1E71C}" type="pres">
      <dgm:prSet presAssocID="{7DFF101F-B5A6-4F20-9DE7-69676B74A8B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933A01-082B-451C-947C-270C116960ED}" type="pres">
      <dgm:prSet presAssocID="{59917638-3C1B-42CB-ADA7-9CA4BFC5F04C}" presName="compNode" presStyleCnt="0"/>
      <dgm:spPr/>
    </dgm:pt>
    <dgm:pt modelId="{0231EB6C-50CB-40C3-A40C-711361B83B62}" type="pres">
      <dgm:prSet presAssocID="{59917638-3C1B-42CB-ADA7-9CA4BFC5F04C}" presName="aNode" presStyleLbl="bgShp" presStyleIdx="0" presStyleCnt="2"/>
      <dgm:spPr/>
      <dgm:t>
        <a:bodyPr/>
        <a:lstStyle/>
        <a:p>
          <a:endParaRPr lang="en-US"/>
        </a:p>
      </dgm:t>
    </dgm:pt>
    <dgm:pt modelId="{84CD16B4-BBD9-4EF8-97FD-CAFCECEEB4C9}" type="pres">
      <dgm:prSet presAssocID="{59917638-3C1B-42CB-ADA7-9CA4BFC5F04C}" presName="textNode" presStyleLbl="bgShp" presStyleIdx="0" presStyleCnt="2"/>
      <dgm:spPr/>
      <dgm:t>
        <a:bodyPr/>
        <a:lstStyle/>
        <a:p>
          <a:endParaRPr lang="en-US"/>
        </a:p>
      </dgm:t>
    </dgm:pt>
    <dgm:pt modelId="{DEC4FE4E-AE8A-4BCF-BA2E-0DF64CEEAEB6}" type="pres">
      <dgm:prSet presAssocID="{59917638-3C1B-42CB-ADA7-9CA4BFC5F04C}" presName="compChildNode" presStyleCnt="0"/>
      <dgm:spPr/>
    </dgm:pt>
    <dgm:pt modelId="{431AB4E5-3A8D-47ED-9122-0B4031AD93A9}" type="pres">
      <dgm:prSet presAssocID="{59917638-3C1B-42CB-ADA7-9CA4BFC5F04C}" presName="theInnerList" presStyleCnt="0"/>
      <dgm:spPr/>
    </dgm:pt>
    <dgm:pt modelId="{304F2D80-F355-4A2F-9F5A-6FB334346FED}" type="pres">
      <dgm:prSet presAssocID="{8132A5C5-126A-421A-86AD-3584EF3CC10E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95D6D-CD96-454A-9493-2C24A459E15F}" type="pres">
      <dgm:prSet presAssocID="{8132A5C5-126A-421A-86AD-3584EF3CC10E}" presName="aSpace2" presStyleCnt="0"/>
      <dgm:spPr/>
    </dgm:pt>
    <dgm:pt modelId="{92994E2D-90C7-4E49-A8AB-F4CDC46C9135}" type="pres">
      <dgm:prSet presAssocID="{84AECD1C-B233-455B-9BD0-A51F1DBC9B23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C8D9C-D89B-4B92-9E5D-4DDCA51723C3}" type="pres">
      <dgm:prSet presAssocID="{84AECD1C-B233-455B-9BD0-A51F1DBC9B23}" presName="aSpace2" presStyleCnt="0"/>
      <dgm:spPr/>
    </dgm:pt>
    <dgm:pt modelId="{F0F1BF8B-4B85-418D-9F02-FB164D90E992}" type="pres">
      <dgm:prSet presAssocID="{A781349E-C283-4FD3-A9AE-00F48C77405A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AC743E-2D08-48C6-8628-8AFA50B33BA6}" type="pres">
      <dgm:prSet presAssocID="{A781349E-C283-4FD3-A9AE-00F48C77405A}" presName="aSpace2" presStyleCnt="0"/>
      <dgm:spPr/>
    </dgm:pt>
    <dgm:pt modelId="{4C795AAF-6F9A-4873-923D-ADCB65EEB57C}" type="pres">
      <dgm:prSet presAssocID="{A22EBB4F-A232-4CCE-A565-A740194C7BAD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93E21-AD39-4B44-B8ED-94A3325ED1A9}" type="pres">
      <dgm:prSet presAssocID="{59917638-3C1B-42CB-ADA7-9CA4BFC5F04C}" presName="aSpace" presStyleCnt="0"/>
      <dgm:spPr/>
    </dgm:pt>
    <dgm:pt modelId="{713EEFC9-4C27-4B31-AD92-207ECDCCF667}" type="pres">
      <dgm:prSet presAssocID="{A609A2C2-592A-4CE3-9A2B-CDDC04962DFE}" presName="compNode" presStyleCnt="0"/>
      <dgm:spPr/>
    </dgm:pt>
    <dgm:pt modelId="{0A3C6340-31FB-474A-9A7D-A900AD646343}" type="pres">
      <dgm:prSet presAssocID="{A609A2C2-592A-4CE3-9A2B-CDDC04962DFE}" presName="aNode" presStyleLbl="bgShp" presStyleIdx="1" presStyleCnt="2"/>
      <dgm:spPr/>
      <dgm:t>
        <a:bodyPr/>
        <a:lstStyle/>
        <a:p>
          <a:endParaRPr lang="en-US"/>
        </a:p>
      </dgm:t>
    </dgm:pt>
    <dgm:pt modelId="{F8950DB9-6CE0-4704-A935-B7DBD2E7983E}" type="pres">
      <dgm:prSet presAssocID="{A609A2C2-592A-4CE3-9A2B-CDDC04962DFE}" presName="textNode" presStyleLbl="bgShp" presStyleIdx="1" presStyleCnt="2"/>
      <dgm:spPr/>
      <dgm:t>
        <a:bodyPr/>
        <a:lstStyle/>
        <a:p>
          <a:endParaRPr lang="en-US"/>
        </a:p>
      </dgm:t>
    </dgm:pt>
    <dgm:pt modelId="{975B2E37-5C4B-42A7-BC2E-3DB474F2FB7D}" type="pres">
      <dgm:prSet presAssocID="{A609A2C2-592A-4CE3-9A2B-CDDC04962DFE}" presName="compChildNode" presStyleCnt="0"/>
      <dgm:spPr/>
    </dgm:pt>
    <dgm:pt modelId="{10AE7048-0F7F-41A5-BE91-D73C89B92469}" type="pres">
      <dgm:prSet presAssocID="{A609A2C2-592A-4CE3-9A2B-CDDC04962DFE}" presName="theInnerList" presStyleCnt="0"/>
      <dgm:spPr/>
    </dgm:pt>
    <dgm:pt modelId="{A85A5FC2-C196-45DD-B5BC-CF666A3E2FF1}" type="pres">
      <dgm:prSet presAssocID="{AD57E0E8-77C9-4729-9B3E-0F5990A30CBB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192976-BEEE-4DEA-8406-DC25FAD10E39}" type="pres">
      <dgm:prSet presAssocID="{AD57E0E8-77C9-4729-9B3E-0F5990A30CBB}" presName="aSpace2" presStyleCnt="0"/>
      <dgm:spPr/>
    </dgm:pt>
    <dgm:pt modelId="{14226997-09E3-4A9A-94BA-61753B5552F6}" type="pres">
      <dgm:prSet presAssocID="{C53EAD0A-F768-4348-814B-F80CAB4F094B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928BB-684D-4DC7-9F2E-C59CF7846D6D}" type="pres">
      <dgm:prSet presAssocID="{C53EAD0A-F768-4348-814B-F80CAB4F094B}" presName="aSpace2" presStyleCnt="0"/>
      <dgm:spPr/>
    </dgm:pt>
    <dgm:pt modelId="{2A0CDA34-D1A8-465D-9881-42D84EB2716B}" type="pres">
      <dgm:prSet presAssocID="{94B13BFB-68E2-4085-ABBD-E163D9C6F959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5A66D-B33B-4CAB-AC22-78D99D201BCC}" type="pres">
      <dgm:prSet presAssocID="{94B13BFB-68E2-4085-ABBD-E163D9C6F959}" presName="aSpace2" presStyleCnt="0"/>
      <dgm:spPr/>
    </dgm:pt>
    <dgm:pt modelId="{EBAF1999-E7CB-4D9D-AA72-43A6420FC503}" type="pres">
      <dgm:prSet presAssocID="{35AC696E-93CD-4F82-A595-60F94054D3A1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8206B-AE9E-4074-B686-E537BCB52F7D}" type="presOf" srcId="{A781349E-C283-4FD3-A9AE-00F48C77405A}" destId="{F0F1BF8B-4B85-418D-9F02-FB164D90E992}" srcOrd="0" destOrd="0" presId="urn:microsoft.com/office/officeart/2005/8/layout/lProcess2"/>
    <dgm:cxn modelId="{F4BB0773-A63D-4D3F-8976-301CA01F9857}" srcId="{59917638-3C1B-42CB-ADA7-9CA4BFC5F04C}" destId="{A781349E-C283-4FD3-A9AE-00F48C77405A}" srcOrd="2" destOrd="0" parTransId="{43F5181F-2C90-4878-BE1D-36B366506566}" sibTransId="{7FF67F2A-2A02-4098-AE8E-8F013DF66471}"/>
    <dgm:cxn modelId="{157667BB-9CEA-449F-8769-72CC2BD7776B}" type="presOf" srcId="{C53EAD0A-F768-4348-814B-F80CAB4F094B}" destId="{14226997-09E3-4A9A-94BA-61753B5552F6}" srcOrd="0" destOrd="0" presId="urn:microsoft.com/office/officeart/2005/8/layout/lProcess2"/>
    <dgm:cxn modelId="{28DB9F8A-164A-4DEA-8E06-3B8289078877}" type="presOf" srcId="{59917638-3C1B-42CB-ADA7-9CA4BFC5F04C}" destId="{0231EB6C-50CB-40C3-A40C-711361B83B62}" srcOrd="0" destOrd="0" presId="urn:microsoft.com/office/officeart/2005/8/layout/lProcess2"/>
    <dgm:cxn modelId="{8AC40CCF-FD4E-4D86-B4AE-77E45D22BB14}" srcId="{59917638-3C1B-42CB-ADA7-9CA4BFC5F04C}" destId="{84AECD1C-B233-455B-9BD0-A51F1DBC9B23}" srcOrd="1" destOrd="0" parTransId="{531FCA81-4184-4056-905F-10F235F43405}" sibTransId="{87D51122-9990-4344-8FED-0D414BA64841}"/>
    <dgm:cxn modelId="{77224A83-9894-45DF-8F3B-445A1D760792}" srcId="{A609A2C2-592A-4CE3-9A2B-CDDC04962DFE}" destId="{AD57E0E8-77C9-4729-9B3E-0F5990A30CBB}" srcOrd="0" destOrd="0" parTransId="{622A4B5E-0C6F-418E-9FC4-502621CF6EC4}" sibTransId="{64093862-8E4A-4042-B5AA-B3882942F0CA}"/>
    <dgm:cxn modelId="{60EED0CC-AD3B-4433-8C08-CCA4A620E0D1}" srcId="{59917638-3C1B-42CB-ADA7-9CA4BFC5F04C}" destId="{A22EBB4F-A232-4CCE-A565-A740194C7BAD}" srcOrd="3" destOrd="0" parTransId="{EE5CC89C-7924-4E34-A0D0-1AC1F849C87D}" sibTransId="{7F0C37E6-832D-4F56-852A-0F614CA7F834}"/>
    <dgm:cxn modelId="{CC6D5646-BA56-48DC-81A6-C0410B95FD26}" type="presOf" srcId="{7DFF101F-B5A6-4F20-9DE7-69676B74A8B3}" destId="{D7345256-1DB3-40B1-9C9C-470F3CB1E71C}" srcOrd="0" destOrd="0" presId="urn:microsoft.com/office/officeart/2005/8/layout/lProcess2"/>
    <dgm:cxn modelId="{08644CFE-82D6-4F16-B5DA-E0DB52A56375}" type="presOf" srcId="{A609A2C2-592A-4CE3-9A2B-CDDC04962DFE}" destId="{F8950DB9-6CE0-4704-A935-B7DBD2E7983E}" srcOrd="1" destOrd="0" presId="urn:microsoft.com/office/officeart/2005/8/layout/lProcess2"/>
    <dgm:cxn modelId="{EC90DF66-6B24-4370-AE63-74B95D9FFFF9}" srcId="{A609A2C2-592A-4CE3-9A2B-CDDC04962DFE}" destId="{35AC696E-93CD-4F82-A595-60F94054D3A1}" srcOrd="3" destOrd="0" parTransId="{905F5FAA-EAA2-4DCC-9C56-1278864935EB}" sibTransId="{DE1E51CF-9BCE-40FD-8040-06718469E77C}"/>
    <dgm:cxn modelId="{0850367E-378C-44B5-BF09-D14C385F85C1}" type="presOf" srcId="{AD57E0E8-77C9-4729-9B3E-0F5990A30CBB}" destId="{A85A5FC2-C196-45DD-B5BC-CF666A3E2FF1}" srcOrd="0" destOrd="0" presId="urn:microsoft.com/office/officeart/2005/8/layout/lProcess2"/>
    <dgm:cxn modelId="{FBF6B447-7D88-47C8-96FB-16728ECF1530}" srcId="{7DFF101F-B5A6-4F20-9DE7-69676B74A8B3}" destId="{59917638-3C1B-42CB-ADA7-9CA4BFC5F04C}" srcOrd="0" destOrd="0" parTransId="{DC65479C-D536-4686-80B6-C8F69A2E719F}" sibTransId="{71ED51F5-BA64-4E66-867C-EF4AB2FB9BD8}"/>
    <dgm:cxn modelId="{E8244574-617F-4A17-9765-BD83FACCE5D8}" type="presOf" srcId="{35AC696E-93CD-4F82-A595-60F94054D3A1}" destId="{EBAF1999-E7CB-4D9D-AA72-43A6420FC503}" srcOrd="0" destOrd="0" presId="urn:microsoft.com/office/officeart/2005/8/layout/lProcess2"/>
    <dgm:cxn modelId="{C4263CB3-1751-4D1E-BECB-650BB725AFD2}" srcId="{A609A2C2-592A-4CE3-9A2B-CDDC04962DFE}" destId="{94B13BFB-68E2-4085-ABBD-E163D9C6F959}" srcOrd="2" destOrd="0" parTransId="{4BD22721-D97B-4430-AD39-54E0CAB50DCD}" sibTransId="{D7EE0A03-F78A-4ACC-A741-B3546562A00A}"/>
    <dgm:cxn modelId="{38096515-C732-4113-A4A8-642F627D6B2D}" srcId="{7DFF101F-B5A6-4F20-9DE7-69676B74A8B3}" destId="{A609A2C2-592A-4CE3-9A2B-CDDC04962DFE}" srcOrd="1" destOrd="0" parTransId="{4C006A06-C1C6-4BCA-AF44-A6F000787899}" sibTransId="{69B1B4CB-440E-4BCD-9003-ED18B2E0E6A9}"/>
    <dgm:cxn modelId="{FB400D8C-731A-4466-A596-D185D4AE4104}" srcId="{59917638-3C1B-42CB-ADA7-9CA4BFC5F04C}" destId="{8132A5C5-126A-421A-86AD-3584EF3CC10E}" srcOrd="0" destOrd="0" parTransId="{4DF6D49F-1C86-4047-A7B8-62AB76989B35}" sibTransId="{478DC793-CABD-4583-9A96-24E1029494B2}"/>
    <dgm:cxn modelId="{D2B192E5-5E08-4E72-AA1C-60214B6D163A}" type="presOf" srcId="{8132A5C5-126A-421A-86AD-3584EF3CC10E}" destId="{304F2D80-F355-4A2F-9F5A-6FB334346FED}" srcOrd="0" destOrd="0" presId="urn:microsoft.com/office/officeart/2005/8/layout/lProcess2"/>
    <dgm:cxn modelId="{E7C925DD-42E0-4A2B-AD4A-1591EADA2995}" type="presOf" srcId="{84AECD1C-B233-455B-9BD0-A51F1DBC9B23}" destId="{92994E2D-90C7-4E49-A8AB-F4CDC46C9135}" srcOrd="0" destOrd="0" presId="urn:microsoft.com/office/officeart/2005/8/layout/lProcess2"/>
    <dgm:cxn modelId="{513507DC-F702-4CAD-A6EA-A075B102DC52}" srcId="{A609A2C2-592A-4CE3-9A2B-CDDC04962DFE}" destId="{C53EAD0A-F768-4348-814B-F80CAB4F094B}" srcOrd="1" destOrd="0" parTransId="{BEBFDF59-F95C-4F45-BEC2-C0C1240A1779}" sibTransId="{E411E478-B566-416D-8F7F-7956C12AA8E4}"/>
    <dgm:cxn modelId="{0AFE60C1-EB2E-40B7-9E25-93F426807849}" type="presOf" srcId="{A22EBB4F-A232-4CCE-A565-A740194C7BAD}" destId="{4C795AAF-6F9A-4873-923D-ADCB65EEB57C}" srcOrd="0" destOrd="0" presId="urn:microsoft.com/office/officeart/2005/8/layout/lProcess2"/>
    <dgm:cxn modelId="{AD80B491-6F91-4EF9-A974-661CBD4AC243}" type="presOf" srcId="{94B13BFB-68E2-4085-ABBD-E163D9C6F959}" destId="{2A0CDA34-D1A8-465D-9881-42D84EB2716B}" srcOrd="0" destOrd="0" presId="urn:microsoft.com/office/officeart/2005/8/layout/lProcess2"/>
    <dgm:cxn modelId="{D4FD1298-5687-4A01-A2BB-E21CC22132BA}" type="presOf" srcId="{A609A2C2-592A-4CE3-9A2B-CDDC04962DFE}" destId="{0A3C6340-31FB-474A-9A7D-A900AD646343}" srcOrd="0" destOrd="0" presId="urn:microsoft.com/office/officeart/2005/8/layout/lProcess2"/>
    <dgm:cxn modelId="{492BADBF-4D16-412B-A82E-91CC338191FC}" type="presOf" srcId="{59917638-3C1B-42CB-ADA7-9CA4BFC5F04C}" destId="{84CD16B4-BBD9-4EF8-97FD-CAFCECEEB4C9}" srcOrd="1" destOrd="0" presId="urn:microsoft.com/office/officeart/2005/8/layout/lProcess2"/>
    <dgm:cxn modelId="{0D5CE68F-E74A-4981-B742-37C79E7AC1C2}" type="presParOf" srcId="{D7345256-1DB3-40B1-9C9C-470F3CB1E71C}" destId="{FE933A01-082B-451C-947C-270C116960ED}" srcOrd="0" destOrd="0" presId="urn:microsoft.com/office/officeart/2005/8/layout/lProcess2"/>
    <dgm:cxn modelId="{44BB60AC-E504-4AB4-B2AB-2C29AEF8A285}" type="presParOf" srcId="{FE933A01-082B-451C-947C-270C116960ED}" destId="{0231EB6C-50CB-40C3-A40C-711361B83B62}" srcOrd="0" destOrd="0" presId="urn:microsoft.com/office/officeart/2005/8/layout/lProcess2"/>
    <dgm:cxn modelId="{B57AC12E-6C48-4DFE-A133-266FD09E67AF}" type="presParOf" srcId="{FE933A01-082B-451C-947C-270C116960ED}" destId="{84CD16B4-BBD9-4EF8-97FD-CAFCECEEB4C9}" srcOrd="1" destOrd="0" presId="urn:microsoft.com/office/officeart/2005/8/layout/lProcess2"/>
    <dgm:cxn modelId="{0AAFF2B7-75E8-424E-A326-542608E0EEDD}" type="presParOf" srcId="{FE933A01-082B-451C-947C-270C116960ED}" destId="{DEC4FE4E-AE8A-4BCF-BA2E-0DF64CEEAEB6}" srcOrd="2" destOrd="0" presId="urn:microsoft.com/office/officeart/2005/8/layout/lProcess2"/>
    <dgm:cxn modelId="{FE785176-4290-4A0C-854B-ABAE8DD1B023}" type="presParOf" srcId="{DEC4FE4E-AE8A-4BCF-BA2E-0DF64CEEAEB6}" destId="{431AB4E5-3A8D-47ED-9122-0B4031AD93A9}" srcOrd="0" destOrd="0" presId="urn:microsoft.com/office/officeart/2005/8/layout/lProcess2"/>
    <dgm:cxn modelId="{4D5EF9B4-7370-4FAA-BC96-21A37FD56501}" type="presParOf" srcId="{431AB4E5-3A8D-47ED-9122-0B4031AD93A9}" destId="{304F2D80-F355-4A2F-9F5A-6FB334346FED}" srcOrd="0" destOrd="0" presId="urn:microsoft.com/office/officeart/2005/8/layout/lProcess2"/>
    <dgm:cxn modelId="{431B14FE-D5CE-4AA2-BE93-BC650E805992}" type="presParOf" srcId="{431AB4E5-3A8D-47ED-9122-0B4031AD93A9}" destId="{C2395D6D-CD96-454A-9493-2C24A459E15F}" srcOrd="1" destOrd="0" presId="urn:microsoft.com/office/officeart/2005/8/layout/lProcess2"/>
    <dgm:cxn modelId="{A848C624-D2FC-45D4-908F-F1A1FD5315F3}" type="presParOf" srcId="{431AB4E5-3A8D-47ED-9122-0B4031AD93A9}" destId="{92994E2D-90C7-4E49-A8AB-F4CDC46C9135}" srcOrd="2" destOrd="0" presId="urn:microsoft.com/office/officeart/2005/8/layout/lProcess2"/>
    <dgm:cxn modelId="{CE861B25-2154-4DCB-8E0C-DFCCC1C781D8}" type="presParOf" srcId="{431AB4E5-3A8D-47ED-9122-0B4031AD93A9}" destId="{9C0C8D9C-D89B-4B92-9E5D-4DDCA51723C3}" srcOrd="3" destOrd="0" presId="urn:microsoft.com/office/officeart/2005/8/layout/lProcess2"/>
    <dgm:cxn modelId="{7B3BCC21-B215-4EE8-84DB-E1526699D4F2}" type="presParOf" srcId="{431AB4E5-3A8D-47ED-9122-0B4031AD93A9}" destId="{F0F1BF8B-4B85-418D-9F02-FB164D90E992}" srcOrd="4" destOrd="0" presId="urn:microsoft.com/office/officeart/2005/8/layout/lProcess2"/>
    <dgm:cxn modelId="{2652275A-33FA-4EBF-A810-58BD6AF86A44}" type="presParOf" srcId="{431AB4E5-3A8D-47ED-9122-0B4031AD93A9}" destId="{6CAC743E-2D08-48C6-8628-8AFA50B33BA6}" srcOrd="5" destOrd="0" presId="urn:microsoft.com/office/officeart/2005/8/layout/lProcess2"/>
    <dgm:cxn modelId="{DD7C760B-5ADA-4BD7-A599-E5BCDD833323}" type="presParOf" srcId="{431AB4E5-3A8D-47ED-9122-0B4031AD93A9}" destId="{4C795AAF-6F9A-4873-923D-ADCB65EEB57C}" srcOrd="6" destOrd="0" presId="urn:microsoft.com/office/officeart/2005/8/layout/lProcess2"/>
    <dgm:cxn modelId="{69E75146-3F08-44D1-93B6-FBE1AE55B894}" type="presParOf" srcId="{D7345256-1DB3-40B1-9C9C-470F3CB1E71C}" destId="{EC793E21-AD39-4B44-B8ED-94A3325ED1A9}" srcOrd="1" destOrd="0" presId="urn:microsoft.com/office/officeart/2005/8/layout/lProcess2"/>
    <dgm:cxn modelId="{EA5B8E22-524B-4B0E-A4D6-3BB283416B51}" type="presParOf" srcId="{D7345256-1DB3-40B1-9C9C-470F3CB1E71C}" destId="{713EEFC9-4C27-4B31-AD92-207ECDCCF667}" srcOrd="2" destOrd="0" presId="urn:microsoft.com/office/officeart/2005/8/layout/lProcess2"/>
    <dgm:cxn modelId="{42020CAD-E89E-4BD8-9B15-6F76A8DF00CB}" type="presParOf" srcId="{713EEFC9-4C27-4B31-AD92-207ECDCCF667}" destId="{0A3C6340-31FB-474A-9A7D-A900AD646343}" srcOrd="0" destOrd="0" presId="urn:microsoft.com/office/officeart/2005/8/layout/lProcess2"/>
    <dgm:cxn modelId="{8A5A975D-9D62-4895-9991-2202D9F4435B}" type="presParOf" srcId="{713EEFC9-4C27-4B31-AD92-207ECDCCF667}" destId="{F8950DB9-6CE0-4704-A935-B7DBD2E7983E}" srcOrd="1" destOrd="0" presId="urn:microsoft.com/office/officeart/2005/8/layout/lProcess2"/>
    <dgm:cxn modelId="{D23D8554-88D2-49FE-928B-51EDDFA6AA15}" type="presParOf" srcId="{713EEFC9-4C27-4B31-AD92-207ECDCCF667}" destId="{975B2E37-5C4B-42A7-BC2E-3DB474F2FB7D}" srcOrd="2" destOrd="0" presId="urn:microsoft.com/office/officeart/2005/8/layout/lProcess2"/>
    <dgm:cxn modelId="{44080429-2404-47E1-B754-BEF189B25C7B}" type="presParOf" srcId="{975B2E37-5C4B-42A7-BC2E-3DB474F2FB7D}" destId="{10AE7048-0F7F-41A5-BE91-D73C89B92469}" srcOrd="0" destOrd="0" presId="urn:microsoft.com/office/officeart/2005/8/layout/lProcess2"/>
    <dgm:cxn modelId="{98314BF5-6788-40FA-A2A6-8F7CA70E0769}" type="presParOf" srcId="{10AE7048-0F7F-41A5-BE91-D73C89B92469}" destId="{A85A5FC2-C196-45DD-B5BC-CF666A3E2FF1}" srcOrd="0" destOrd="0" presId="urn:microsoft.com/office/officeart/2005/8/layout/lProcess2"/>
    <dgm:cxn modelId="{4583A3BB-C00D-4C10-8A6C-CE3D2033EEBE}" type="presParOf" srcId="{10AE7048-0F7F-41A5-BE91-D73C89B92469}" destId="{05192976-BEEE-4DEA-8406-DC25FAD10E39}" srcOrd="1" destOrd="0" presId="urn:microsoft.com/office/officeart/2005/8/layout/lProcess2"/>
    <dgm:cxn modelId="{AFE0BD9C-72F2-43AD-A563-15B10795C072}" type="presParOf" srcId="{10AE7048-0F7F-41A5-BE91-D73C89B92469}" destId="{14226997-09E3-4A9A-94BA-61753B5552F6}" srcOrd="2" destOrd="0" presId="urn:microsoft.com/office/officeart/2005/8/layout/lProcess2"/>
    <dgm:cxn modelId="{BEE25828-282E-4E2C-AAC4-240304A3421D}" type="presParOf" srcId="{10AE7048-0F7F-41A5-BE91-D73C89B92469}" destId="{2C0928BB-684D-4DC7-9F2E-C59CF7846D6D}" srcOrd="3" destOrd="0" presId="urn:microsoft.com/office/officeart/2005/8/layout/lProcess2"/>
    <dgm:cxn modelId="{73920265-B0A9-4E25-9724-DB20F1384DF2}" type="presParOf" srcId="{10AE7048-0F7F-41A5-BE91-D73C89B92469}" destId="{2A0CDA34-D1A8-465D-9881-42D84EB2716B}" srcOrd="4" destOrd="0" presId="urn:microsoft.com/office/officeart/2005/8/layout/lProcess2"/>
    <dgm:cxn modelId="{6B3E6857-130C-477D-94F8-F7E3656B83EA}" type="presParOf" srcId="{10AE7048-0F7F-41A5-BE91-D73C89B92469}" destId="{C1A5A66D-B33B-4CAB-AC22-78D99D201BCC}" srcOrd="5" destOrd="0" presId="urn:microsoft.com/office/officeart/2005/8/layout/lProcess2"/>
    <dgm:cxn modelId="{6626FD01-9CE4-47F4-9A4B-404E0952FAA1}" type="presParOf" srcId="{10AE7048-0F7F-41A5-BE91-D73C89B92469}" destId="{EBAF1999-E7CB-4D9D-AA72-43A6420FC50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1EB6C-50CB-40C3-A40C-711361B83B62}">
      <dsp:nvSpPr>
        <dsp:cNvPr id="0" name=""/>
        <dsp:cNvSpPr/>
      </dsp:nvSpPr>
      <dsp:spPr>
        <a:xfrm>
          <a:off x="4118" y="0"/>
          <a:ext cx="3962102" cy="3581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Core Knowledge</a:t>
          </a:r>
          <a:endParaRPr lang="en-US" sz="3900" kern="1200" dirty="0"/>
        </a:p>
      </dsp:txBody>
      <dsp:txXfrm>
        <a:off x="4118" y="0"/>
        <a:ext cx="3962102" cy="1074420"/>
      </dsp:txXfrm>
    </dsp:sp>
    <dsp:sp modelId="{304F2D80-F355-4A2F-9F5A-6FB334346FED}">
      <dsp:nvSpPr>
        <dsp:cNvPr id="0" name=""/>
        <dsp:cNvSpPr/>
      </dsp:nvSpPr>
      <dsp:spPr>
        <a:xfrm>
          <a:off x="400329" y="1074507"/>
          <a:ext cx="3169681" cy="521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Vague</a:t>
          </a:r>
          <a:endParaRPr lang="en-US" sz="2800" kern="1200" dirty="0"/>
        </a:p>
      </dsp:txBody>
      <dsp:txXfrm>
        <a:off x="415610" y="1089788"/>
        <a:ext cx="3139119" cy="491171"/>
      </dsp:txXfrm>
    </dsp:sp>
    <dsp:sp modelId="{92994E2D-90C7-4E49-A8AB-F4CDC46C9135}">
      <dsp:nvSpPr>
        <dsp:cNvPr id="0" name=""/>
        <dsp:cNvSpPr/>
      </dsp:nvSpPr>
      <dsp:spPr>
        <a:xfrm>
          <a:off x="400329" y="1676507"/>
          <a:ext cx="3169681" cy="521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bg1"/>
              </a:solidFill>
            </a:rPr>
            <a:t>Inaccurate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415610" y="1691788"/>
        <a:ext cx="3139119" cy="491171"/>
      </dsp:txXfrm>
    </dsp:sp>
    <dsp:sp modelId="{F0F1BF8B-4B85-418D-9F02-FB164D90E992}">
      <dsp:nvSpPr>
        <dsp:cNvPr id="0" name=""/>
        <dsp:cNvSpPr/>
      </dsp:nvSpPr>
      <dsp:spPr>
        <a:xfrm>
          <a:off x="400329" y="2278508"/>
          <a:ext cx="3169681" cy="521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FF00"/>
              </a:solidFill>
            </a:rPr>
            <a:t>Accurate</a:t>
          </a:r>
          <a:endParaRPr lang="en-US" sz="2800" b="1" kern="1200" dirty="0">
            <a:solidFill>
              <a:srgbClr val="FFFF00"/>
            </a:solidFill>
          </a:endParaRPr>
        </a:p>
      </dsp:txBody>
      <dsp:txXfrm>
        <a:off x="415610" y="2293789"/>
        <a:ext cx="3139119" cy="491171"/>
      </dsp:txXfrm>
    </dsp:sp>
    <dsp:sp modelId="{4C795AAF-6F9A-4873-923D-ADCB65EEB57C}">
      <dsp:nvSpPr>
        <dsp:cNvPr id="0" name=""/>
        <dsp:cNvSpPr/>
      </dsp:nvSpPr>
      <dsp:spPr>
        <a:xfrm>
          <a:off x="400329" y="2880508"/>
          <a:ext cx="3169681" cy="521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Sophisticated</a:t>
          </a:r>
          <a:endParaRPr lang="en-US" sz="2800" kern="1200" dirty="0"/>
        </a:p>
      </dsp:txBody>
      <dsp:txXfrm>
        <a:off x="415610" y="2895789"/>
        <a:ext cx="3139119" cy="491171"/>
      </dsp:txXfrm>
    </dsp:sp>
    <dsp:sp modelId="{0A3C6340-31FB-474A-9A7D-A900AD646343}">
      <dsp:nvSpPr>
        <dsp:cNvPr id="0" name=""/>
        <dsp:cNvSpPr/>
      </dsp:nvSpPr>
      <dsp:spPr>
        <a:xfrm>
          <a:off x="4263378" y="0"/>
          <a:ext cx="3962102" cy="3581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Critical Thinking</a:t>
          </a:r>
          <a:endParaRPr lang="en-US" sz="3900" kern="1200" dirty="0"/>
        </a:p>
      </dsp:txBody>
      <dsp:txXfrm>
        <a:off x="4263378" y="0"/>
        <a:ext cx="3962102" cy="1074420"/>
      </dsp:txXfrm>
    </dsp:sp>
    <dsp:sp modelId="{A85A5FC2-C196-45DD-B5BC-CF666A3E2FF1}">
      <dsp:nvSpPr>
        <dsp:cNvPr id="0" name=""/>
        <dsp:cNvSpPr/>
      </dsp:nvSpPr>
      <dsp:spPr>
        <a:xfrm>
          <a:off x="4659589" y="1074507"/>
          <a:ext cx="3169681" cy="521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Unreflective</a:t>
          </a:r>
          <a:endParaRPr lang="en-US" sz="2800" kern="1200" dirty="0"/>
        </a:p>
      </dsp:txBody>
      <dsp:txXfrm>
        <a:off x="4674870" y="1089788"/>
        <a:ext cx="3139119" cy="491171"/>
      </dsp:txXfrm>
    </dsp:sp>
    <dsp:sp modelId="{14226997-09E3-4A9A-94BA-61753B5552F6}">
      <dsp:nvSpPr>
        <dsp:cNvPr id="0" name=""/>
        <dsp:cNvSpPr/>
      </dsp:nvSpPr>
      <dsp:spPr>
        <a:xfrm>
          <a:off x="4659589" y="1676507"/>
          <a:ext cx="3169681" cy="521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Novice</a:t>
          </a:r>
          <a:endParaRPr lang="en-US" sz="2800" b="1" kern="1200" dirty="0"/>
        </a:p>
      </dsp:txBody>
      <dsp:txXfrm>
        <a:off x="4674870" y="1691788"/>
        <a:ext cx="3139119" cy="491171"/>
      </dsp:txXfrm>
    </dsp:sp>
    <dsp:sp modelId="{2A0CDA34-D1A8-465D-9881-42D84EB2716B}">
      <dsp:nvSpPr>
        <dsp:cNvPr id="0" name=""/>
        <dsp:cNvSpPr/>
      </dsp:nvSpPr>
      <dsp:spPr>
        <a:xfrm>
          <a:off x="4659589" y="2278508"/>
          <a:ext cx="3169681" cy="521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FF00"/>
              </a:solidFill>
            </a:rPr>
            <a:t>Reflective</a:t>
          </a:r>
          <a:endParaRPr lang="en-US" sz="2800" b="1" kern="1200" dirty="0">
            <a:solidFill>
              <a:srgbClr val="FFFF00"/>
            </a:solidFill>
          </a:endParaRPr>
        </a:p>
      </dsp:txBody>
      <dsp:txXfrm>
        <a:off x="4674870" y="2293789"/>
        <a:ext cx="3139119" cy="491171"/>
      </dsp:txXfrm>
    </dsp:sp>
    <dsp:sp modelId="{EBAF1999-E7CB-4D9D-AA72-43A6420FC503}">
      <dsp:nvSpPr>
        <dsp:cNvPr id="0" name=""/>
        <dsp:cNvSpPr/>
      </dsp:nvSpPr>
      <dsp:spPr>
        <a:xfrm>
          <a:off x="4659589" y="2880508"/>
          <a:ext cx="3169681" cy="521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Metacognitive</a:t>
          </a:r>
          <a:endParaRPr lang="en-US" sz="2800" kern="1200" dirty="0"/>
        </a:p>
      </dsp:txBody>
      <dsp:txXfrm>
        <a:off x="4674870" y="2895789"/>
        <a:ext cx="3139119" cy="491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88F33-1C84-428B-B212-4A53B24031C5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C41B3-E320-4E0E-A475-25D75F4E4D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3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Times New Roman"/>
              <a:ea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05669">
              <a:defRPr/>
            </a:pPr>
            <a:endParaRPr lang="en-US" dirty="0">
              <a:latin typeface="Times New Roman"/>
              <a:ea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05669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First annual EFFECTs workshop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80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C41B3-E320-4E0E-A475-25D75F4E4DFC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>
            <a:lvl1pPr>
              <a:defRPr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45736"/>
          </a:xfrm>
        </p:spPr>
        <p:txBody>
          <a:bodyPr/>
          <a:lstStyle>
            <a:lvl2pPr>
              <a:defRPr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46100" y="1346200"/>
            <a:ext cx="807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97428284-06CF-4AA6-8D20-EB3F59562EB9}" type="datetimeFigureOut">
              <a:rPr lang="en-US" smtClean="0"/>
              <a:pPr/>
              <a:t>8/24/2012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6DF5FF05-BAD7-422E-91A3-6E6601C6CB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4.ncsu.edu/unity/lockers/users/f/felder/public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23050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NVIRONMENTS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OR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OSTERING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FFECTIVE </a:t>
            </a:r>
            <a:r>
              <a:rPr lang="en-US" b="1" dirty="0" smtClean="0">
                <a:solidFill>
                  <a:srgbClr val="FFC000"/>
                </a:solidFill>
              </a:rPr>
              <a:t>C</a:t>
            </a:r>
            <a:r>
              <a:rPr lang="en-US" b="1" dirty="0" smtClean="0"/>
              <a:t>RITICAL </a:t>
            </a:r>
            <a:r>
              <a:rPr lang="en-US" b="1" dirty="0" smtClean="0">
                <a:solidFill>
                  <a:srgbClr val="FFC000"/>
                </a:solidFill>
              </a:rPr>
              <a:t>T</a:t>
            </a:r>
            <a:r>
              <a:rPr lang="en-US" b="1" dirty="0" smtClean="0"/>
              <a:t>HINKING (</a:t>
            </a:r>
            <a:r>
              <a:rPr lang="en-US" b="1" dirty="0" smtClean="0">
                <a:solidFill>
                  <a:srgbClr val="FFC000"/>
                </a:solidFill>
              </a:rPr>
              <a:t>EFFECT</a:t>
            </a:r>
            <a:r>
              <a:rPr lang="en-US" b="1" dirty="0" smtClean="0"/>
              <a:t>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8229600" cy="2119862"/>
          </a:xfrm>
        </p:spPr>
        <p:txBody>
          <a:bodyPr>
            <a:normAutofit/>
          </a:bodyPr>
          <a:lstStyle/>
          <a:p>
            <a:r>
              <a:rPr lang="en-US" sz="2600" b="1" dirty="0" smtClean="0"/>
              <a:t>Inquiring Pedagogies 2012</a:t>
            </a:r>
          </a:p>
          <a:p>
            <a:r>
              <a:rPr lang="en-US" sz="2600" b="1" dirty="0" smtClean="0"/>
              <a:t>4</a:t>
            </a:r>
            <a:r>
              <a:rPr lang="en-US" sz="2600" b="1" baseline="30000" dirty="0" smtClean="0"/>
              <a:t>th</a:t>
            </a:r>
            <a:r>
              <a:rPr lang="en-US" sz="2600" b="1" dirty="0" smtClean="0"/>
              <a:t> Annual Fall Teaching Conference</a:t>
            </a:r>
          </a:p>
          <a:p>
            <a:endParaRPr lang="en-US" sz="2600" dirty="0" smtClean="0"/>
          </a:p>
          <a:p>
            <a:pPr algn="ctr"/>
            <a:r>
              <a:rPr lang="en-US" sz="2200" dirty="0" smtClean="0"/>
              <a:t>Charles Pierce, University of South Carolina</a:t>
            </a:r>
          </a:p>
          <a:p>
            <a:pPr algn="ctr"/>
            <a:r>
              <a:rPr lang="en-US" sz="2200" dirty="0" smtClean="0"/>
              <a:t>Isaac Wait, Marshall University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0" y="6381690"/>
            <a:ext cx="3266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Tuesday, August 21</a:t>
            </a:r>
            <a:r>
              <a:rPr lang="en-US" sz="2000" baseline="30000" dirty="0" smtClean="0">
                <a:solidFill>
                  <a:schemeClr val="tx2"/>
                </a:solidFill>
              </a:rPr>
              <a:t>st</a:t>
            </a:r>
            <a:r>
              <a:rPr lang="en-US" sz="2000" dirty="0">
                <a:solidFill>
                  <a:schemeClr val="tx2"/>
                </a:solidFill>
              </a:rPr>
              <a:t>,</a:t>
            </a:r>
            <a:r>
              <a:rPr lang="en-US" sz="2000" dirty="0" smtClean="0">
                <a:solidFill>
                  <a:schemeClr val="tx2"/>
                </a:solidFill>
              </a:rPr>
              <a:t> 2012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FYS “Driving Questions”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905000"/>
            <a:ext cx="4267200" cy="487038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What is good music?</a:t>
            </a:r>
          </a:p>
          <a:p>
            <a:r>
              <a:rPr lang="en-US" sz="2500" dirty="0" smtClean="0"/>
              <a:t>What is great about America?</a:t>
            </a:r>
          </a:p>
          <a:p>
            <a:r>
              <a:rPr lang="en-US" sz="2500" dirty="0" smtClean="0"/>
              <a:t>What is good nutrition?</a:t>
            </a:r>
          </a:p>
          <a:p>
            <a:r>
              <a:rPr lang="en-US" sz="2500" dirty="0" smtClean="0"/>
              <a:t>Why are you in college?</a:t>
            </a:r>
          </a:p>
          <a:p>
            <a:r>
              <a:rPr lang="en-US" sz="2500" dirty="0" smtClean="0"/>
              <a:t>What is racism?</a:t>
            </a:r>
          </a:p>
          <a:p>
            <a:r>
              <a:rPr lang="en-US" sz="2500" dirty="0" smtClean="0"/>
              <a:t>How do you learn?</a:t>
            </a:r>
          </a:p>
          <a:p>
            <a:r>
              <a:rPr lang="en-US" sz="2500" dirty="0" smtClean="0"/>
              <a:t>What is critical thinking?</a:t>
            </a:r>
          </a:p>
          <a:p>
            <a:r>
              <a:rPr lang="en-US" sz="2500" dirty="0" smtClean="0"/>
              <a:t>How do you win friends and influence people?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870387"/>
          </a:xfrm>
        </p:spPr>
        <p:txBody>
          <a:bodyPr>
            <a:normAutofit/>
          </a:bodyPr>
          <a:lstStyle/>
          <a:p>
            <a:r>
              <a:rPr lang="en-US" sz="2500" dirty="0"/>
              <a:t>Is nuclear power viable?</a:t>
            </a:r>
          </a:p>
          <a:p>
            <a:r>
              <a:rPr lang="en-US" sz="2500" dirty="0" smtClean="0"/>
              <a:t>What </a:t>
            </a:r>
            <a:r>
              <a:rPr lang="en-US" sz="2500" dirty="0"/>
              <a:t>are your financial goals?</a:t>
            </a:r>
          </a:p>
          <a:p>
            <a:r>
              <a:rPr lang="en-US" sz="2500" dirty="0"/>
              <a:t>Are guns bad?</a:t>
            </a:r>
          </a:p>
          <a:p>
            <a:r>
              <a:rPr lang="en-US" sz="2500" dirty="0"/>
              <a:t>How can you become a millionaire?</a:t>
            </a:r>
          </a:p>
          <a:p>
            <a:r>
              <a:rPr lang="en-US" sz="2500" dirty="0" smtClean="0"/>
              <a:t>What is sport?</a:t>
            </a:r>
          </a:p>
          <a:p>
            <a:r>
              <a:rPr lang="en-US" sz="2500" dirty="0" smtClean="0"/>
              <a:t>What is funny?</a:t>
            </a:r>
          </a:p>
          <a:p>
            <a:r>
              <a:rPr lang="en-US" sz="2500" dirty="0"/>
              <a:t>What are the reasons that some people believe in </a:t>
            </a:r>
            <a:r>
              <a:rPr lang="en-US" sz="2500" dirty="0" smtClean="0"/>
              <a:t>God?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90346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Solar Power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810000"/>
            <a:ext cx="8915400" cy="2971800"/>
          </a:xfrm>
        </p:spPr>
        <p:txBody>
          <a:bodyPr/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Context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: A highway rest-stop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in Nevada is </a:t>
            </a:r>
            <a:r>
              <a:rPr lang="en-US" dirty="0">
                <a:latin typeface="Calibri" pitchFamily="34" charset="0"/>
                <a:cs typeface="Calibri" pitchFamily="34" charset="0"/>
              </a:rPr>
              <a:t>being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upgraded.  </a:t>
            </a:r>
            <a:r>
              <a:rPr lang="en-US" dirty="0">
                <a:latin typeface="Calibri" pitchFamily="34" charset="0"/>
                <a:cs typeface="Calibri" pitchFamily="34" charset="0"/>
              </a:rPr>
              <a:t>Because of its remote location, electricity is not available from ‘the grid’, and solar power is being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explored </a:t>
            </a:r>
            <a:r>
              <a:rPr lang="en-US" dirty="0">
                <a:latin typeface="Calibri" pitchFamily="34" charset="0"/>
                <a:cs typeface="Calibri" pitchFamily="34" charset="0"/>
              </a:rPr>
              <a:t>as an alternative. 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en-US" sz="1500" dirty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Driving Question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How much will it cost to install a solar power system at the renovated rest stop?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676400"/>
            <a:ext cx="1866900" cy="18002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76400"/>
            <a:ext cx="1492250" cy="180467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6" name="Picture 5" descr="http://buildthesolarpanel.com/wp-content/uploads/2011/06/1307491289-89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84655"/>
            <a:ext cx="2416175" cy="1796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3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Active Learning Module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1 – Demand Estimation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5612"/>
            <a:ext cx="8229600" cy="2287588"/>
          </a:xfrm>
        </p:spPr>
        <p:txBody>
          <a:bodyPr/>
          <a:lstStyle/>
          <a:p>
            <a:r>
              <a:rPr lang="en-US" dirty="0" smtClean="0"/>
              <a:t>Measure the peak &amp; running load of various devices</a:t>
            </a:r>
          </a:p>
          <a:p>
            <a:pPr lvl="2"/>
            <a:endParaRPr lang="en-US" dirty="0"/>
          </a:p>
          <a:p>
            <a:r>
              <a:rPr lang="en-US" dirty="0" smtClean="0"/>
              <a:t>Introduce students to ‘Demand Estimation’ phase of design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4235"/>
            <a:ext cx="1219200" cy="1855470"/>
          </a:xfrm>
          <a:prstGeom prst="rect">
            <a:avLst/>
          </a:prstGeom>
        </p:spPr>
      </p:pic>
      <p:pic>
        <p:nvPicPr>
          <p:cNvPr id="6" name="Picture 5" descr="http://www.xpblocker.com/images/Hand%20Dryer%20287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4235"/>
            <a:ext cx="1924050" cy="19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://i00.i.aliimg.com/photo/v0/10924856/Electric_Clean_Water_Pump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5"/>
          <a:stretch/>
        </p:blipFill>
        <p:spPr bwMode="auto">
          <a:xfrm>
            <a:off x="5305425" y="2134235"/>
            <a:ext cx="2800350" cy="1980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90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Active Learning Module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2 – Inverter Efficiency Characterization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287588"/>
          </a:xfrm>
        </p:spPr>
        <p:txBody>
          <a:bodyPr/>
          <a:lstStyle/>
          <a:p>
            <a:r>
              <a:rPr lang="en-US" dirty="0" smtClean="0"/>
              <a:t>Power In vs. Power Out</a:t>
            </a:r>
          </a:p>
          <a:p>
            <a:pPr lvl="1"/>
            <a:r>
              <a:rPr lang="en-US" dirty="0" smtClean="0"/>
              <a:t>Introduce concept of ‘efficiency’</a:t>
            </a:r>
          </a:p>
          <a:p>
            <a:r>
              <a:rPr lang="en-US" dirty="0" smtClean="0"/>
              <a:t>Need for revision &amp; iteration</a:t>
            </a:r>
          </a:p>
          <a:p>
            <a:pPr lvl="1"/>
            <a:r>
              <a:rPr lang="en-US" dirty="0" smtClean="0"/>
              <a:t>Update estimates of power demand to reflect efficiency factors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62200"/>
            <a:ext cx="2438400" cy="162115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62200"/>
            <a:ext cx="2438400" cy="16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Active Learning Module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3 – </a:t>
            </a:r>
            <a:r>
              <a:rPr lang="en-US" sz="2800" dirty="0">
                <a:effectLst/>
              </a:rPr>
              <a:t>Battery Weight, Capacity, and </a:t>
            </a:r>
            <a:r>
              <a:rPr lang="en-US" sz="2800" dirty="0" smtClean="0">
                <a:effectLst/>
              </a:rPr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847850"/>
          </a:xfrm>
        </p:spPr>
        <p:txBody>
          <a:bodyPr/>
          <a:lstStyle/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Physical: battery powered hair dryer run time</a:t>
            </a:r>
          </a:p>
          <a:p>
            <a:pPr lvl="1"/>
            <a:r>
              <a:rPr lang="en-US" dirty="0" smtClean="0"/>
              <a:t>Numerical: battery weight vs. capacity</a:t>
            </a:r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0800"/>
            <a:ext cx="2438400" cy="1621155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469514"/>
            <a:ext cx="273332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90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Active Learning Module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4 – </a:t>
            </a:r>
            <a:r>
              <a:rPr lang="en-US" sz="2800" dirty="0">
                <a:effectLst/>
              </a:rPr>
              <a:t>Solar Panel Characterization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399"/>
            <a:ext cx="8229600" cy="1649413"/>
          </a:xfrm>
        </p:spPr>
        <p:txBody>
          <a:bodyPr/>
          <a:lstStyle/>
          <a:p>
            <a:r>
              <a:rPr lang="en-US" dirty="0" smtClean="0"/>
              <a:t>Measured output vs. quoted</a:t>
            </a:r>
          </a:p>
          <a:p>
            <a:r>
              <a:rPr lang="en-US" dirty="0" smtClean="0"/>
              <a:t>Temporal distribution of parameters</a:t>
            </a:r>
          </a:p>
          <a:p>
            <a:r>
              <a:rPr lang="en-US" dirty="0" smtClean="0"/>
              <a:t>Safety factors &amp; probability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4416108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900" y="274638"/>
            <a:ext cx="4152900" cy="1143000"/>
          </a:xfrm>
        </p:spPr>
        <p:txBody>
          <a:bodyPr/>
          <a:lstStyle/>
          <a:p>
            <a:r>
              <a:rPr lang="en-US" dirty="0" smtClean="0"/>
              <a:t>Final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600200"/>
            <a:ext cx="4495800" cy="5010149"/>
          </a:xfrm>
        </p:spPr>
        <p:txBody>
          <a:bodyPr>
            <a:normAutofit/>
          </a:bodyPr>
          <a:lstStyle/>
          <a:p>
            <a:r>
              <a:rPr lang="en-US" dirty="0" smtClean="0"/>
              <a:t>Neatness &amp; logic in technical communication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Enforcement of follow-through requirement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Final ‘updated’ answer to original driving question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42924"/>
            <a:ext cx="4419600" cy="582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6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1"/>
            <a:ext cx="7772400" cy="23050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NVIRONMENTS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OR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OSTERING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FFECTIVE </a:t>
            </a:r>
            <a:r>
              <a:rPr lang="en-US" b="1" dirty="0" smtClean="0">
                <a:solidFill>
                  <a:srgbClr val="FFC000"/>
                </a:solidFill>
              </a:rPr>
              <a:t>C</a:t>
            </a:r>
            <a:r>
              <a:rPr lang="en-US" b="1" dirty="0" smtClean="0"/>
              <a:t>RITICAL </a:t>
            </a:r>
            <a:r>
              <a:rPr lang="en-US" b="1" dirty="0" smtClean="0">
                <a:solidFill>
                  <a:srgbClr val="FFC000"/>
                </a:solidFill>
              </a:rPr>
              <a:t>T</a:t>
            </a:r>
            <a:r>
              <a:rPr lang="en-US" b="1" dirty="0" smtClean="0"/>
              <a:t>HINKING (</a:t>
            </a:r>
            <a:r>
              <a:rPr lang="en-US" b="1" dirty="0" smtClean="0">
                <a:solidFill>
                  <a:srgbClr val="FFC000"/>
                </a:solidFill>
              </a:rPr>
              <a:t>EFFECT</a:t>
            </a:r>
            <a:r>
              <a:rPr lang="en-US" b="1" dirty="0" smtClean="0"/>
              <a:t>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8229600" cy="21198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4000" b="1" dirty="0" smtClean="0"/>
          </a:p>
          <a:p>
            <a:r>
              <a:rPr lang="en-US" sz="4000" b="1" dirty="0" smtClean="0"/>
              <a:t>EFFECTs Functional Framework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4275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critical thinking?</a:t>
            </a:r>
          </a:p>
          <a:p>
            <a:pPr marL="109728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1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Think-Pair-Share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trike="sngStrike" dirty="0" smtClean="0"/>
              <a:t>What is critical thinking?</a:t>
            </a:r>
          </a:p>
          <a:p>
            <a:endParaRPr lang="en-US" dirty="0"/>
          </a:p>
          <a:p>
            <a:r>
              <a:rPr lang="en-US" dirty="0"/>
              <a:t>What types of activities and assignments are best in stimulating critical thinking skills in the classes that you teach</a:t>
            </a:r>
            <a:r>
              <a:rPr lang="en-US" dirty="0" smtClean="0"/>
              <a:t>?</a:t>
            </a:r>
          </a:p>
          <a:p>
            <a:r>
              <a:rPr lang="en-US" dirty="0" smtClean="0"/>
              <a:t>Describe a time from your own education when critical thinking was engaged and strengthened. </a:t>
            </a:r>
            <a:endParaRPr lang="en-US" dirty="0"/>
          </a:p>
          <a:p>
            <a:r>
              <a:rPr lang="en-US" dirty="0"/>
              <a:t>What problems arise in your discipline when someone lacks critical thinking skills?</a:t>
            </a:r>
          </a:p>
          <a:p>
            <a:r>
              <a:rPr lang="en-US" dirty="0" smtClean="0"/>
              <a:t>How can critical thinking be measured?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268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Workshop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Share recent experiences with Environments for Fostering Effective Critical Thinking (EFFECTs</a:t>
            </a:r>
            <a:r>
              <a:rPr lang="en-US" dirty="0" smtClean="0"/>
              <a:t>) at Marshall University</a:t>
            </a:r>
          </a:p>
          <a:p>
            <a:pPr lvl="1"/>
            <a:endParaRPr lang="en-US" dirty="0"/>
          </a:p>
          <a:p>
            <a:r>
              <a:rPr lang="en-US" dirty="0" smtClean="0"/>
              <a:t>Explain the framework of EFFECTs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Share tools that facilitate the development, deployment, and assessment of EFFECTs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Invite you to develop and deploy EFFECTs in your courses 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000" dirty="0" smtClean="0"/>
              <a:t>“skillful, responsible thinking that facilitates good [engineering] judgment because it </a:t>
            </a:r>
            <a:r>
              <a:rPr lang="en-US" sz="3000" b="1" dirty="0" smtClean="0">
                <a:solidFill>
                  <a:schemeClr val="accent3">
                    <a:lumMod val="75000"/>
                  </a:schemeClr>
                </a:solidFill>
              </a:rPr>
              <a:t>relies upon criteria</a:t>
            </a:r>
            <a:r>
              <a:rPr lang="en-US" sz="3000" dirty="0" smtClean="0"/>
              <a:t>, is </a:t>
            </a:r>
            <a:r>
              <a:rPr lang="en-US" sz="3000" b="1" dirty="0" smtClean="0">
                <a:solidFill>
                  <a:schemeClr val="accent3">
                    <a:lumMod val="75000"/>
                  </a:schemeClr>
                </a:solidFill>
              </a:rPr>
              <a:t>self correcting</a:t>
            </a:r>
            <a:r>
              <a:rPr lang="en-US" sz="3000" dirty="0" smtClean="0"/>
              <a:t>, and is </a:t>
            </a:r>
            <a:r>
              <a:rPr lang="en-US" sz="3000" b="1" dirty="0" smtClean="0">
                <a:solidFill>
                  <a:schemeClr val="accent3">
                    <a:lumMod val="75000"/>
                  </a:schemeClr>
                </a:solidFill>
              </a:rPr>
              <a:t>sensitive to content</a:t>
            </a:r>
            <a:r>
              <a:rPr lang="en-US" sz="3000" dirty="0" smtClean="0"/>
              <a:t>” (Lipman 1988)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sz="3000" dirty="0" smtClean="0"/>
              <a:t>EFFECTs …</a:t>
            </a:r>
          </a:p>
          <a:p>
            <a:pPr lvl="1"/>
            <a:r>
              <a:rPr lang="en-US" dirty="0" smtClean="0"/>
              <a:t>provide discipline-specific context</a:t>
            </a:r>
          </a:p>
          <a:p>
            <a:pPr lvl="1"/>
            <a:r>
              <a:rPr lang="en-US" dirty="0" smtClean="0"/>
              <a:t>provide criteria [e.g. design problem]</a:t>
            </a:r>
          </a:p>
          <a:p>
            <a:pPr lvl="1"/>
            <a:r>
              <a:rPr lang="en-US" dirty="0" smtClean="0"/>
              <a:t>provide opportunities for self-exploration and self-correction [through active learning and reflection] </a:t>
            </a:r>
          </a:p>
          <a:p>
            <a:pPr lvl="1"/>
            <a:r>
              <a:rPr lang="en-US" dirty="0" smtClean="0"/>
              <a:t>are modular and flexible to be applied at different academic levels and settings [e.g. intro vs. advanced class]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59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How many piano tuners are there in Chicago?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 descr="pian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600" y="2667000"/>
            <a:ext cx="50768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0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How many piano tuners are there in Chicago?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dirty="0" smtClean="0"/>
              <a:t>1. </a:t>
            </a:r>
          </a:p>
          <a:p>
            <a:pPr>
              <a:buNone/>
            </a:pPr>
            <a:r>
              <a:rPr lang="en-US" sz="2400" dirty="0" smtClean="0"/>
              <a:t>2.</a:t>
            </a:r>
          </a:p>
          <a:p>
            <a:pPr>
              <a:buNone/>
            </a:pPr>
            <a:r>
              <a:rPr lang="en-US" sz="2400" dirty="0" smtClean="0"/>
              <a:t>3.</a:t>
            </a:r>
          </a:p>
          <a:p>
            <a:pPr>
              <a:buNone/>
            </a:pPr>
            <a:r>
              <a:rPr lang="en-US" sz="2400" dirty="0" smtClean="0"/>
              <a:t>4.</a:t>
            </a:r>
          </a:p>
          <a:p>
            <a:pPr>
              <a:buNone/>
            </a:pPr>
            <a:r>
              <a:rPr lang="en-US" sz="2400" dirty="0" smtClean="0"/>
              <a:t>5.</a:t>
            </a:r>
          </a:p>
          <a:p>
            <a:pPr>
              <a:buNone/>
            </a:pPr>
            <a:r>
              <a:rPr lang="en-US" sz="2400" dirty="0" smtClean="0"/>
              <a:t>6.</a:t>
            </a:r>
          </a:p>
          <a:p>
            <a:pPr>
              <a:buNone/>
            </a:pPr>
            <a:r>
              <a:rPr lang="en-US" sz="2400" dirty="0" smtClean="0"/>
              <a:t>7.</a:t>
            </a:r>
          </a:p>
          <a:p>
            <a:pPr>
              <a:buNone/>
            </a:pPr>
            <a:r>
              <a:rPr lang="en-US" sz="2400" dirty="0" smtClean="0"/>
              <a:t>8.</a:t>
            </a:r>
          </a:p>
          <a:p>
            <a:pPr>
              <a:buNone/>
            </a:pPr>
            <a:r>
              <a:rPr lang="en-US" sz="2400" dirty="0" smtClean="0"/>
              <a:t>9.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 descr="pian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600" y="2667000"/>
            <a:ext cx="50768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How many piano tuners are there in Chicago?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Santos (2009)</a:t>
            </a:r>
          </a:p>
          <a:p>
            <a:pPr marL="109728" indent="0">
              <a:buNone/>
            </a:pPr>
            <a:r>
              <a:rPr lang="en-US" dirty="0" smtClean="0"/>
              <a:t>estimated 120</a:t>
            </a:r>
          </a:p>
          <a:p>
            <a:pPr marL="109728" indent="0">
              <a:buNone/>
            </a:pPr>
            <a:r>
              <a:rPr lang="en-US" dirty="0" smtClean="0"/>
              <a:t>43 in phone book</a:t>
            </a:r>
          </a:p>
        </p:txBody>
      </p:sp>
      <p:pic>
        <p:nvPicPr>
          <p:cNvPr id="4" name="Picture 3" descr="pian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600" y="2667000"/>
            <a:ext cx="50768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1"/>
            <a:ext cx="7772400" cy="23050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NVIRONMENTS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OR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OSTERING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FFECTIVE </a:t>
            </a:r>
            <a:r>
              <a:rPr lang="en-US" b="1" dirty="0" smtClean="0">
                <a:solidFill>
                  <a:srgbClr val="FFC000"/>
                </a:solidFill>
              </a:rPr>
              <a:t>C</a:t>
            </a:r>
            <a:r>
              <a:rPr lang="en-US" b="1" dirty="0" smtClean="0"/>
              <a:t>RITICAL </a:t>
            </a:r>
            <a:r>
              <a:rPr lang="en-US" b="1" dirty="0" smtClean="0">
                <a:solidFill>
                  <a:srgbClr val="FFC000"/>
                </a:solidFill>
              </a:rPr>
              <a:t>T</a:t>
            </a:r>
            <a:r>
              <a:rPr lang="en-US" b="1" dirty="0" smtClean="0"/>
              <a:t>HINKING (</a:t>
            </a:r>
            <a:r>
              <a:rPr lang="en-US" b="1" dirty="0" smtClean="0">
                <a:solidFill>
                  <a:srgbClr val="FFC000"/>
                </a:solidFill>
              </a:rPr>
              <a:t>EFFECT</a:t>
            </a:r>
            <a:r>
              <a:rPr lang="en-US" b="1" dirty="0" smtClean="0"/>
              <a:t>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8229600" cy="21198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4000" b="1" dirty="0" smtClean="0"/>
          </a:p>
          <a:p>
            <a:r>
              <a:rPr lang="en-US" sz="4000" b="1" dirty="0" smtClean="0"/>
              <a:t>EFFECTs Functional Framework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1676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Functional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828800"/>
            <a:ext cx="4038600" cy="47457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Driving Question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Decision Worksheet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i</a:t>
            </a:r>
            <a:r>
              <a:rPr lang="en-US" sz="2400" dirty="0" smtClean="0">
                <a:solidFill>
                  <a:schemeClr val="accent5"/>
                </a:solidFill>
              </a:rPr>
              <a:t>nitial answer to DQ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Active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L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earning Modules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Journal Entries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Report</a:t>
            </a:r>
          </a:p>
          <a:p>
            <a:pPr lvl="1"/>
            <a:r>
              <a:rPr lang="en-US" sz="2400" dirty="0" smtClean="0">
                <a:solidFill>
                  <a:schemeClr val="accent5"/>
                </a:solidFill>
              </a:rPr>
              <a:t>final </a:t>
            </a:r>
            <a:r>
              <a:rPr lang="en-US" sz="2400" dirty="0">
                <a:solidFill>
                  <a:schemeClr val="accent5"/>
                </a:solidFill>
              </a:rPr>
              <a:t>answer to </a:t>
            </a:r>
            <a:r>
              <a:rPr lang="en-US" sz="2400" dirty="0" smtClean="0">
                <a:solidFill>
                  <a:schemeClr val="accent5"/>
                </a:solidFill>
              </a:rPr>
              <a:t>DQ</a:t>
            </a:r>
            <a:endParaRPr lang="en-US" sz="2400" dirty="0">
              <a:solidFill>
                <a:schemeClr val="accent5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4800600" cy="4906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88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Driving Question: Class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828800"/>
            <a:ext cx="4038600" cy="4745736"/>
          </a:xfrm>
        </p:spPr>
        <p:txBody>
          <a:bodyPr>
            <a:normAutofit/>
          </a:bodyPr>
          <a:lstStyle/>
          <a:p>
            <a:r>
              <a:rPr lang="en-US" dirty="0" smtClean="0"/>
              <a:t>All components revolve around and relate to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driving question</a:t>
            </a:r>
          </a:p>
          <a:p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/>
              <a:t>Think of this as </a:t>
            </a:r>
            <a:r>
              <a:rPr lang="en-US" b="1" dirty="0" smtClean="0">
                <a:solidFill>
                  <a:srgbClr val="783A7A"/>
                </a:solidFill>
              </a:rPr>
              <a:t>“setting the stage” </a:t>
            </a:r>
            <a:r>
              <a:rPr lang="en-US" dirty="0" smtClean="0"/>
              <a:t>for students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4800600" cy="4906599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171450" y="2108200"/>
            <a:ext cx="1485900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Driving Question: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3664"/>
            <a:ext cx="8229600" cy="4745736"/>
          </a:xfrm>
        </p:spPr>
        <p:txBody>
          <a:bodyPr>
            <a:noAutofit/>
          </a:bodyPr>
          <a:lstStyle/>
          <a:p>
            <a:r>
              <a:rPr lang="en-US" dirty="0" smtClean="0"/>
              <a:t>How many tons of soil are needed to rebuild a 100-ft long levee in New Orleans?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is the least expensive structure to support a water tower subject to earthquakes?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ea typeface="Times New Roman"/>
              </a:rPr>
              <a:t>How much time will it take to get all hurricane evacuees out of Myrtle Beach under a mandatory evacuation?</a:t>
            </a:r>
          </a:p>
        </p:txBody>
      </p:sp>
    </p:spTree>
    <p:extLst>
      <p:ext uri="{BB962C8B-B14F-4D97-AF65-F5344CB8AC3E}">
        <p14:creationId xmlns:p14="http://schemas.microsoft.com/office/powerpoint/2010/main" val="45066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Worksheet: Class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828800"/>
            <a:ext cx="4038600" cy="47457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83A7A"/>
                </a:solidFill>
              </a:rPr>
              <a:t>Decision worksheet</a:t>
            </a:r>
            <a:r>
              <a:rPr lang="en-US" dirty="0" smtClean="0"/>
              <a:t> prompts students for initial answer to driving question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/>
              <a:t>Complete </a:t>
            </a:r>
            <a:r>
              <a:rPr lang="en-US" b="1" dirty="0" smtClean="0">
                <a:solidFill>
                  <a:srgbClr val="783A7A"/>
                </a:solidFill>
              </a:rPr>
              <a:t>individual</a:t>
            </a:r>
            <a:r>
              <a:rPr lang="en-US" dirty="0" smtClean="0"/>
              <a:t> worksheet and then </a:t>
            </a:r>
            <a:r>
              <a:rPr lang="en-US" b="1" dirty="0" smtClean="0">
                <a:solidFill>
                  <a:srgbClr val="783A7A"/>
                </a:solidFill>
              </a:rPr>
              <a:t>group</a:t>
            </a:r>
            <a:r>
              <a:rPr lang="en-US" dirty="0" smtClean="0"/>
              <a:t> worksheet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4800600" cy="4906599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495300" y="2514600"/>
            <a:ext cx="1485900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9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9600"/>
            <a:ext cx="86868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Decision Worksheet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91000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i="1" dirty="0" smtClean="0"/>
              <a:t>“I think the best part … was every two weeks we got a </a:t>
            </a:r>
            <a:r>
              <a:rPr lang="en-US" b="1" i="1" u="sng" dirty="0" smtClean="0">
                <a:solidFill>
                  <a:srgbClr val="783A7A"/>
                </a:solidFill>
              </a:rPr>
              <a:t>piece of paper and it had a situation</a:t>
            </a:r>
            <a:r>
              <a:rPr lang="en-US" i="1" dirty="0" smtClean="0"/>
              <a:t>. And they asked us to just estimate anything, really, in our heads … what would happen if different situations happened</a:t>
            </a:r>
            <a:r>
              <a:rPr lang="en-US" i="1" dirty="0"/>
              <a:t> </a:t>
            </a:r>
            <a:r>
              <a:rPr lang="en-US" i="1" dirty="0" smtClean="0"/>
              <a:t>... We just had to </a:t>
            </a:r>
            <a:r>
              <a:rPr lang="en-US" b="1" i="1" u="sng" dirty="0" smtClean="0">
                <a:solidFill>
                  <a:srgbClr val="783A7A"/>
                </a:solidFill>
              </a:rPr>
              <a:t>put whatever our estimation was</a:t>
            </a:r>
            <a:r>
              <a:rPr lang="en-US" i="1" dirty="0" smtClean="0"/>
              <a:t>, or </a:t>
            </a:r>
            <a:r>
              <a:rPr lang="en-US" b="1" i="1" u="sng" dirty="0" smtClean="0">
                <a:solidFill>
                  <a:srgbClr val="783A7A"/>
                </a:solidFill>
              </a:rPr>
              <a:t>write out all these factors</a:t>
            </a:r>
            <a:r>
              <a:rPr lang="en-US" b="1" i="1" dirty="0" smtClean="0"/>
              <a:t> </a:t>
            </a:r>
            <a:r>
              <a:rPr lang="en-US" i="1" dirty="0" smtClean="0"/>
              <a:t>on each page.”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0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I’m pro-EFFECTs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provided a teaching “Paradigm” that is fundamentally sound and infinitely adaptable.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Helps me to teach more creatively.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Forces me to plan more deliberately, and thoughtfully design learning experiences.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Students are more engaged in the course and the material.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Worksheet: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8800"/>
            <a:ext cx="4572000" cy="4745736"/>
          </a:xfrm>
        </p:spPr>
        <p:txBody>
          <a:bodyPr>
            <a:normAutofit/>
          </a:bodyPr>
          <a:lstStyle/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Background</a:t>
            </a:r>
          </a:p>
        </p:txBody>
      </p:sp>
      <p:pic>
        <p:nvPicPr>
          <p:cNvPr id="27649" name="Picture 1" descr="Environmental Engineering"/>
          <p:cNvPicPr>
            <a:picLocks noChangeAspect="1" noChangeArrowheads="1"/>
          </p:cNvPicPr>
          <p:nvPr/>
        </p:nvPicPr>
        <p:blipFill>
          <a:blip r:embed="rId3" cstate="print"/>
          <a:srcRect l="7140" t="2422" r="6693" b="5350"/>
          <a:stretch>
            <a:fillRect/>
          </a:stretch>
        </p:blipFill>
        <p:spPr bwMode="auto">
          <a:xfrm>
            <a:off x="609600" y="1676400"/>
            <a:ext cx="3575702" cy="495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42900" y="2057400"/>
            <a:ext cx="4114800" cy="2120900"/>
          </a:xfrm>
          <a:prstGeom prst="rect">
            <a:avLst/>
          </a:prstGeom>
          <a:noFill/>
          <a:ln w="508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Worksheet: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8800"/>
            <a:ext cx="4572000" cy="4745736"/>
          </a:xfrm>
        </p:spPr>
        <p:txBody>
          <a:bodyPr>
            <a:normAutofit/>
          </a:bodyPr>
          <a:lstStyle/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Background</a:t>
            </a:r>
          </a:p>
          <a:p>
            <a:pPr marL="916686" lvl="1" indent="-514350">
              <a:buAutoNum type="arabicPeriod"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Driving Question</a:t>
            </a:r>
          </a:p>
        </p:txBody>
      </p:sp>
      <p:pic>
        <p:nvPicPr>
          <p:cNvPr id="27649" name="Picture 1" descr="Environmental Engineering"/>
          <p:cNvPicPr>
            <a:picLocks noChangeAspect="1" noChangeArrowheads="1"/>
          </p:cNvPicPr>
          <p:nvPr/>
        </p:nvPicPr>
        <p:blipFill>
          <a:blip r:embed="rId3" cstate="print"/>
          <a:srcRect l="7140" t="2422" r="6693" b="5350"/>
          <a:stretch>
            <a:fillRect/>
          </a:stretch>
        </p:blipFill>
        <p:spPr bwMode="auto">
          <a:xfrm>
            <a:off x="609600" y="1676400"/>
            <a:ext cx="3575702" cy="495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42900" y="4038600"/>
            <a:ext cx="4114800" cy="444500"/>
          </a:xfrm>
          <a:prstGeom prst="rect">
            <a:avLst/>
          </a:prstGeom>
          <a:noFill/>
          <a:ln w="508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Worksheet: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8800"/>
            <a:ext cx="4572000" cy="4745736"/>
          </a:xfrm>
        </p:spPr>
        <p:txBody>
          <a:bodyPr>
            <a:normAutofit/>
          </a:bodyPr>
          <a:lstStyle/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Background</a:t>
            </a:r>
          </a:p>
          <a:p>
            <a:pPr marL="916686" lvl="1" indent="-514350">
              <a:buAutoNum type="arabicPeriod"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Driving Question</a:t>
            </a:r>
          </a:p>
          <a:p>
            <a:pPr marL="624078" indent="-514350">
              <a:buAutoNum type="arabicPeriod"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Guiding Questions</a:t>
            </a:r>
          </a:p>
        </p:txBody>
      </p:sp>
      <p:pic>
        <p:nvPicPr>
          <p:cNvPr id="27649" name="Picture 1" descr="Environmental Engineering"/>
          <p:cNvPicPr>
            <a:picLocks noChangeAspect="1" noChangeArrowheads="1"/>
          </p:cNvPicPr>
          <p:nvPr/>
        </p:nvPicPr>
        <p:blipFill>
          <a:blip r:embed="rId3" cstate="print"/>
          <a:srcRect l="7140" t="2422" r="6693" b="5350"/>
          <a:stretch>
            <a:fillRect/>
          </a:stretch>
        </p:blipFill>
        <p:spPr bwMode="auto">
          <a:xfrm>
            <a:off x="609600" y="1676400"/>
            <a:ext cx="3575702" cy="495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42900" y="4267200"/>
            <a:ext cx="4114800" cy="2209800"/>
          </a:xfrm>
          <a:prstGeom prst="rect">
            <a:avLst/>
          </a:prstGeom>
          <a:noFill/>
          <a:ln w="508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6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Guiding Questions: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8800"/>
            <a:ext cx="4572000" cy="4745736"/>
          </a:xfrm>
        </p:spPr>
        <p:txBody>
          <a:bodyPr>
            <a:normAutofit lnSpcReduction="10000"/>
          </a:bodyPr>
          <a:lstStyle/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Sketch the levee.</a:t>
            </a:r>
          </a:p>
          <a:p>
            <a:pPr marL="916686" lvl="1" indent="-514350">
              <a:buAutoNum type="arabicPeriod"/>
            </a:pP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What factors are needed to estimate weight of soil for levee?</a:t>
            </a:r>
          </a:p>
          <a:p>
            <a:pPr marL="916686" lvl="1" indent="-514350">
              <a:buAutoNum type="arabicPeriod"/>
            </a:pP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Estimate values for these factors.</a:t>
            </a:r>
          </a:p>
          <a:p>
            <a:pPr marL="916686" lvl="1" indent="-514350">
              <a:buAutoNum type="arabicPeriod"/>
            </a:pP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What constitutes failure of levee?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7649" name="Picture 1" descr="Environmental Engineering"/>
          <p:cNvPicPr>
            <a:picLocks noChangeAspect="1" noChangeArrowheads="1"/>
          </p:cNvPicPr>
          <p:nvPr/>
        </p:nvPicPr>
        <p:blipFill>
          <a:blip r:embed="rId3" cstate="print"/>
          <a:srcRect l="7140" t="2422" r="6693" b="5350"/>
          <a:stretch>
            <a:fillRect/>
          </a:stretch>
        </p:blipFill>
        <p:spPr bwMode="auto">
          <a:xfrm>
            <a:off x="609600" y="1676400"/>
            <a:ext cx="3575702" cy="495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08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Levee Sketches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427" t="3543" r="3497" b="8575"/>
          <a:stretch>
            <a:fillRect/>
          </a:stretch>
        </p:blipFill>
        <p:spPr bwMode="auto">
          <a:xfrm>
            <a:off x="609600" y="1752600"/>
            <a:ext cx="3204552" cy="24082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b="4555"/>
          <a:stretch>
            <a:fillRect/>
          </a:stretch>
        </p:blipFill>
        <p:spPr bwMode="auto">
          <a:xfrm>
            <a:off x="3048000" y="3810000"/>
            <a:ext cx="3048000" cy="28733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735566"/>
            <a:ext cx="2743200" cy="32333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5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Learning: Classes 2 …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828800"/>
            <a:ext cx="4038600" cy="47457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83A7A"/>
                </a:solidFill>
              </a:rPr>
              <a:t>Active learning modules</a:t>
            </a:r>
            <a:r>
              <a:rPr lang="en-US" dirty="0" smtClean="0"/>
              <a:t> facilitate self-exploration of concepts needed to  answer driving question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/>
              <a:t>Complete exercises in </a:t>
            </a:r>
            <a:r>
              <a:rPr lang="en-US" b="1" dirty="0" smtClean="0">
                <a:solidFill>
                  <a:srgbClr val="783A7A"/>
                </a:solidFill>
              </a:rPr>
              <a:t>groups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4800600" cy="4906599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342900" y="3200400"/>
            <a:ext cx="1485900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9864"/>
            <a:ext cx="8229600" cy="4745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“</a:t>
            </a:r>
            <a:r>
              <a:rPr lang="en-US" i="1" dirty="0"/>
              <a:t>I think the best part … was every two weeks we got a piece of paper and it had a situation. </a:t>
            </a:r>
            <a:r>
              <a:rPr lang="en-US" i="1" dirty="0" smtClean="0"/>
              <a:t>… Then as the week progressed, you basically </a:t>
            </a:r>
            <a:r>
              <a:rPr lang="en-US" b="1" i="1" u="sng" dirty="0" smtClean="0">
                <a:solidFill>
                  <a:srgbClr val="783A7A"/>
                </a:solidFill>
              </a:rPr>
              <a:t>made that situation come to life</a:t>
            </a:r>
            <a:r>
              <a:rPr lang="en-US" i="1" dirty="0" smtClean="0"/>
              <a:t> with the hands-on activities.”  </a:t>
            </a:r>
          </a:p>
          <a:p>
            <a:pPr>
              <a:buNone/>
            </a:pPr>
            <a:r>
              <a:rPr lang="en-US" i="1" dirty="0" smtClean="0"/>
              <a:t>				</a:t>
            </a:r>
          </a:p>
          <a:p>
            <a:pPr>
              <a:buNone/>
            </a:pPr>
            <a:r>
              <a:rPr lang="en-US" i="1" dirty="0" smtClean="0"/>
              <a:t>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458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Active Learning Modules: Examples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692394"/>
              </p:ext>
            </p:extLst>
          </p:nvPr>
        </p:nvGraphicFramePr>
        <p:xfrm>
          <a:off x="685800" y="1981199"/>
          <a:ext cx="7924800" cy="4459986"/>
        </p:xfrm>
        <a:graphic>
          <a:graphicData uri="http://schemas.openxmlformats.org/drawingml/2006/table">
            <a:tbl>
              <a:tblPr/>
              <a:tblGrid>
                <a:gridCol w="1578693"/>
                <a:gridCol w="1183417"/>
                <a:gridCol w="1932996"/>
                <a:gridCol w="1563429"/>
                <a:gridCol w="1666265"/>
              </a:tblGrid>
              <a:tr h="2620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+mn-lt"/>
                          <a:ea typeface="Times New Roman"/>
                        </a:rPr>
                        <a:t>EFFECT</a:t>
                      </a:r>
                      <a:endParaRPr lang="en-US" sz="14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+mn-lt"/>
                          <a:ea typeface="Times New Roman"/>
                        </a:rPr>
                        <a:t>Session 1</a:t>
                      </a:r>
                      <a:endParaRPr lang="en-US" sz="14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+mn-lt"/>
                          <a:ea typeface="Times New Roman"/>
                        </a:rPr>
                        <a:t>Session 2</a:t>
                      </a:r>
                      <a:endParaRPr lang="en-US" sz="14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+mn-lt"/>
                          <a:ea typeface="Times New Roman"/>
                        </a:rPr>
                        <a:t>Session 3</a:t>
                      </a:r>
                      <a:endParaRPr lang="en-US" sz="14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+mn-lt"/>
                          <a:ea typeface="Times New Roman"/>
                        </a:rPr>
                        <a:t>Session 4</a:t>
                      </a:r>
                      <a:endParaRPr lang="en-US" sz="14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4804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latin typeface="+mn-lt"/>
                          <a:ea typeface="Times New Roman"/>
                        </a:rPr>
                        <a:t>Geotechnical</a:t>
                      </a:r>
                      <a:endParaRPr lang="en-US" sz="13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lt"/>
                          <a:ea typeface="Times New Roman"/>
                        </a:rPr>
                        <a:t>Decision </a:t>
                      </a:r>
                      <a:r>
                        <a:rPr lang="en-US" sz="1300" dirty="0" smtClean="0">
                          <a:latin typeface="+mn-lt"/>
                          <a:ea typeface="Times New Roman"/>
                        </a:rPr>
                        <a:t>Worksheets</a:t>
                      </a:r>
                      <a:endParaRPr lang="en-US" sz="13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Density of Solids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Compaction and Soil Density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u="none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Construction</a:t>
                      </a:r>
                      <a:r>
                        <a:rPr lang="en-US" sz="1300" b="1" i="1" u="none" baseline="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and T</a:t>
                      </a:r>
                      <a:r>
                        <a:rPr lang="en-US" sz="1300" b="1" i="1" u="none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esting </a:t>
                      </a:r>
                      <a:r>
                        <a:rPr lang="en-US" sz="1300" b="1" i="1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of Model Levee</a:t>
                      </a:r>
                      <a:endParaRPr lang="en-US" sz="1300" b="1" i="1" u="none" dirty="0">
                        <a:solidFill>
                          <a:schemeClr val="tx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9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 smtClean="0">
                          <a:latin typeface="+mn-lt"/>
                          <a:ea typeface="Times New Roman"/>
                        </a:rPr>
                        <a:t>Environmental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Calibration Curves </a:t>
                      </a: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and Measuring Concentrations with a Spectrophotometer</a:t>
                      </a:r>
                      <a:endParaRPr lang="en-US" sz="1300" u="none" dirty="0">
                        <a:solidFill>
                          <a:schemeClr val="tx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Material Balances and Adsorptive Capacity of Activated Carbon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N.A.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4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latin typeface="+mn-lt"/>
                          <a:ea typeface="Times New Roman"/>
                        </a:rPr>
                        <a:t>Water Resources</a:t>
                      </a:r>
                      <a:endParaRPr lang="en-US" sz="13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Pressure Variation with Height</a:t>
                      </a:r>
                      <a:endParaRPr lang="en-US" sz="1300" b="1" i="1" u="none" dirty="0">
                        <a:solidFill>
                          <a:schemeClr val="tx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Pressure Variation with Flow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N.A.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latin typeface="+mn-lt"/>
                          <a:ea typeface="Times New Roman"/>
                        </a:rPr>
                        <a:t>Structural</a:t>
                      </a:r>
                      <a:endParaRPr lang="en-US" sz="13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Moment of Inertia of Structural Sections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Natural Frequencies and Resonance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u="none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Construction</a:t>
                      </a:r>
                      <a:r>
                        <a:rPr lang="en-US" sz="1300" b="1" i="1" u="none" baseline="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and </a:t>
                      </a:r>
                      <a:r>
                        <a:rPr lang="en-US" sz="1300" b="1" i="1" u="none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Testing </a:t>
                      </a:r>
                      <a:r>
                        <a:rPr lang="en-US" sz="1300" b="1" i="1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of Model Tower</a:t>
                      </a:r>
                      <a:endParaRPr lang="en-US" sz="1300" b="1" i="1" u="none" dirty="0">
                        <a:solidFill>
                          <a:schemeClr val="tx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latin typeface="+mn-lt"/>
                          <a:ea typeface="Times New Roman"/>
                        </a:rPr>
                        <a:t>Transportation</a:t>
                      </a:r>
                      <a:endParaRPr lang="en-US" sz="13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Evacuation Planning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Flow Rate</a:t>
                      </a:r>
                      <a:endParaRPr lang="en-US" sz="1300" b="1" i="1" u="none" dirty="0">
                        <a:solidFill>
                          <a:schemeClr val="tx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Computer Simulation </a:t>
                      </a:r>
                      <a:r>
                        <a:rPr lang="en-US" sz="1300" u="none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of </a:t>
                      </a: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Traffic Flow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7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latin typeface="+mn-lt"/>
                          <a:ea typeface="Times New Roman"/>
                        </a:rPr>
                        <a:t>Surveying</a:t>
                      </a:r>
                      <a:endParaRPr lang="en-US" sz="13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Accuracy and Precision of Area Estimations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Measurement Accuracy of Different Tools</a:t>
                      </a:r>
                      <a:endParaRPr lang="en-US" sz="1300" b="1" i="1" u="none" dirty="0">
                        <a:solidFill>
                          <a:schemeClr val="tx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</a:rPr>
                        <a:t>N.A.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276600" y="1866900"/>
            <a:ext cx="5486400" cy="4686300"/>
          </a:xfrm>
          <a:prstGeom prst="rect">
            <a:avLst/>
          </a:prstGeom>
          <a:noFill/>
          <a:ln w="508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Structural: Beam Deflection</a:t>
            </a:r>
            <a:endParaRPr lang="en-US" baseline="30000" dirty="0"/>
          </a:p>
        </p:txBody>
      </p:sp>
      <p:pic>
        <p:nvPicPr>
          <p:cNvPr id="2050" name="Picture 2" descr="C:\Users\piercec\Downloads\ECIV200-Bendin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54"/>
          <a:stretch/>
        </p:blipFill>
        <p:spPr bwMode="auto">
          <a:xfrm>
            <a:off x="1447800" y="1713088"/>
            <a:ext cx="6324600" cy="47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Structural: Beam Deflection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312"/>
            <a:ext cx="8229600" cy="4745736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n-US" dirty="0" smtClean="0"/>
          </a:p>
          <a:p>
            <a:pPr>
              <a:lnSpc>
                <a:spcPct val="80000"/>
              </a:lnSpc>
              <a:buNone/>
            </a:pPr>
            <a:r>
              <a:rPr lang="en-US" sz="2000" dirty="0" smtClean="0"/>
              <a:t>	</a:t>
            </a:r>
          </a:p>
          <a:p>
            <a:pPr>
              <a:lnSpc>
                <a:spcPct val="80000"/>
              </a:lnSpc>
              <a:buNone/>
            </a:pPr>
            <a:endParaRPr lang="en-US" sz="2000" dirty="0" smtClean="0"/>
          </a:p>
          <a:p>
            <a:pPr>
              <a:lnSpc>
                <a:spcPct val="80000"/>
              </a:lnSpc>
              <a:buNone/>
            </a:pPr>
            <a:r>
              <a:rPr lang="en-US" sz="2000" dirty="0" smtClean="0"/>
              <a:t>	   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smtClean="0"/>
              <a:t> 	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9" b="13325"/>
          <a:stretch/>
        </p:blipFill>
        <p:spPr bwMode="auto">
          <a:xfrm>
            <a:off x="457200" y="2209800"/>
            <a:ext cx="8204441" cy="41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05000" y="3276600"/>
            <a:ext cx="3271837" cy="2819400"/>
          </a:xfrm>
          <a:prstGeom prst="rect">
            <a:avLst/>
          </a:prstGeom>
          <a:noFill/>
          <a:ln w="508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at Marshall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655763"/>
            <a:ext cx="8531225" cy="4918773"/>
          </a:xfrm>
        </p:spPr>
        <p:txBody>
          <a:bodyPr/>
          <a:lstStyle/>
          <a:p>
            <a:r>
              <a:rPr lang="en-US" b="1" dirty="0" smtClean="0"/>
              <a:t>Geotechnical Engineering </a:t>
            </a:r>
            <a:r>
              <a:rPr lang="en-US" dirty="0" smtClean="0"/>
              <a:t>– What pumping flow rate of water is needed to protect this home from flooding?</a:t>
            </a:r>
          </a:p>
          <a:p>
            <a:pPr marL="109728" indent="0">
              <a:buNone/>
            </a:pPr>
            <a:endParaRPr lang="en-US" dirty="0" smtClean="0"/>
          </a:p>
        </p:txBody>
      </p:sp>
      <p:pic>
        <p:nvPicPr>
          <p:cNvPr id="1026" name="Picture 2" descr="http://also.kottke.org/misc/images/single-home-lev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" y="3752849"/>
            <a:ext cx="4433558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ement.org/water/images/slurry_lev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44" y="3752849"/>
            <a:ext cx="3864856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2819400"/>
            <a:ext cx="4572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itchFamily="34" charset="0"/>
                <a:cs typeface="Calibri" pitchFamily="34" charset="0"/>
              </a:rPr>
              <a:t>What follow-up questions should a student ask when given this driving question?</a:t>
            </a:r>
            <a:endParaRPr lang="en-US" i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Structural: Model Towers</a:t>
            </a:r>
            <a:endParaRPr lang="en-US" dirty="0"/>
          </a:p>
        </p:txBody>
      </p:sp>
      <p:pic>
        <p:nvPicPr>
          <p:cNvPr id="7" name="Picture 5" descr="DSC_846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828800"/>
            <a:ext cx="7132320" cy="474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05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Geotechnical: Model Levees</a:t>
            </a:r>
            <a:endParaRPr lang="en-US" dirty="0"/>
          </a:p>
        </p:txBody>
      </p:sp>
      <p:pic>
        <p:nvPicPr>
          <p:cNvPr id="8" name="Picture 2" descr="DSC_821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3731" y="1828800"/>
            <a:ext cx="7132320" cy="474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17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Environmental: Calibration Curves</a:t>
            </a:r>
            <a:endParaRPr lang="en-US" dirty="0"/>
          </a:p>
        </p:txBody>
      </p:sp>
      <p:pic>
        <p:nvPicPr>
          <p:cNvPr id="4" name="Content Placeholder 3" descr="DSC_832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3731" y="1828800"/>
            <a:ext cx="7132320" cy="474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102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Resources: Pressure-Height</a:t>
            </a:r>
            <a:endParaRPr lang="en-US" dirty="0"/>
          </a:p>
        </p:txBody>
      </p:sp>
      <p:pic>
        <p:nvPicPr>
          <p:cNvPr id="4" name="Picture 4" descr="DSC_835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3731" y="1828800"/>
            <a:ext cx="7132320" cy="474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33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Transportation: Flow Rate</a:t>
            </a:r>
            <a:endParaRPr lang="en-US" dirty="0"/>
          </a:p>
        </p:txBody>
      </p:sp>
      <p:pic>
        <p:nvPicPr>
          <p:cNvPr id="47106" name="Picture 2" descr="DSC01955 (Medium)"/>
          <p:cNvPicPr>
            <a:picLocks noGrp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828800"/>
            <a:ext cx="7132320" cy="475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383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Surveying: Measurement Accuracy</a:t>
            </a:r>
            <a:endParaRPr lang="en-US" dirty="0"/>
          </a:p>
        </p:txBody>
      </p:sp>
      <p:pic>
        <p:nvPicPr>
          <p:cNvPr id="46082" name="Picture 2" descr="DSC_853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3731" y="1828800"/>
            <a:ext cx="7132320" cy="474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73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Journal Entries: Classes 2 …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828800"/>
            <a:ext cx="4038600" cy="47457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83A7A"/>
                </a:solidFill>
              </a:rPr>
              <a:t>Journal questions</a:t>
            </a:r>
            <a:r>
              <a:rPr lang="en-US" b="1" dirty="0">
                <a:solidFill>
                  <a:srgbClr val="783A7A"/>
                </a:solidFill>
              </a:rPr>
              <a:t> </a:t>
            </a:r>
            <a:r>
              <a:rPr lang="en-US" dirty="0" smtClean="0"/>
              <a:t>facilitate reflection on active learning modules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/>
              <a:t>Complete </a:t>
            </a:r>
            <a:r>
              <a:rPr lang="en-US" b="1" dirty="0" smtClean="0">
                <a:solidFill>
                  <a:srgbClr val="783A7A"/>
                </a:solidFill>
              </a:rPr>
              <a:t>individual</a:t>
            </a:r>
            <a:r>
              <a:rPr lang="en-US" dirty="0" smtClean="0"/>
              <a:t> responses after class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4800600" cy="4906599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1447800" y="4800600"/>
            <a:ext cx="1485900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3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Journal Entries: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3664"/>
            <a:ext cx="8229600" cy="4745736"/>
          </a:xfrm>
        </p:spPr>
        <p:txBody>
          <a:bodyPr>
            <a:noAutofit/>
          </a:bodyPr>
          <a:lstStyle/>
          <a:p>
            <a:r>
              <a:rPr lang="en-US" b="1" i="1" u="sng" dirty="0" smtClean="0">
                <a:solidFill>
                  <a:srgbClr val="783A7A"/>
                </a:solidFill>
              </a:rPr>
              <a:t>What</a:t>
            </a:r>
            <a:r>
              <a:rPr lang="en-US" dirty="0" smtClean="0"/>
              <a:t> was learned in class today?</a:t>
            </a:r>
          </a:p>
          <a:p>
            <a:pPr lvl="1"/>
            <a:endParaRPr lang="en-US" dirty="0" smtClean="0"/>
          </a:p>
          <a:p>
            <a:r>
              <a:rPr lang="en-US" b="1" i="1" u="sng" dirty="0" smtClean="0">
                <a:solidFill>
                  <a:srgbClr val="783A7A"/>
                </a:solidFill>
              </a:rPr>
              <a:t>Why</a:t>
            </a:r>
            <a:r>
              <a:rPr lang="en-US" dirty="0" smtClean="0"/>
              <a:t> is that new knowledge important for answering the driving question?</a:t>
            </a:r>
          </a:p>
          <a:p>
            <a:pPr lvl="1"/>
            <a:endParaRPr lang="en-US" dirty="0" smtClean="0"/>
          </a:p>
          <a:p>
            <a:r>
              <a:rPr lang="en-US" b="1" i="1" u="sng" dirty="0" smtClean="0">
                <a:solidFill>
                  <a:srgbClr val="783A7A"/>
                </a:solidFill>
                <a:ea typeface="Times New Roman"/>
              </a:rPr>
              <a:t>How</a:t>
            </a:r>
            <a:r>
              <a:rPr lang="en-US" dirty="0" smtClean="0">
                <a:ea typeface="Times New Roman"/>
              </a:rPr>
              <a:t> has your initial answer to the driving question changed?</a:t>
            </a:r>
          </a:p>
        </p:txBody>
      </p:sp>
    </p:spTree>
    <p:extLst>
      <p:ext uri="{BB962C8B-B14F-4D97-AF65-F5344CB8AC3E}">
        <p14:creationId xmlns:p14="http://schemas.microsoft.com/office/powerpoint/2010/main" val="42584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 Report: Post Class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828800"/>
            <a:ext cx="4038600" cy="47457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83A7A"/>
                </a:solidFill>
              </a:rPr>
              <a:t>Final report </a:t>
            </a:r>
            <a:r>
              <a:rPr lang="en-US" dirty="0" smtClean="0"/>
              <a:t>prompts students for final answer to driving question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/>
              <a:t>Complete </a:t>
            </a:r>
            <a:r>
              <a:rPr lang="en-US" b="1" dirty="0" smtClean="0">
                <a:solidFill>
                  <a:srgbClr val="783A7A"/>
                </a:solidFill>
              </a:rPr>
              <a:t>individual</a:t>
            </a:r>
            <a:r>
              <a:rPr lang="en-US" dirty="0" smtClean="0"/>
              <a:t> reports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4800600" cy="4906599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533400" y="5486400"/>
            <a:ext cx="1485900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 Report: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3664"/>
            <a:ext cx="8229600" cy="4745736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783A7A"/>
                </a:solidFill>
              </a:rPr>
              <a:t>Introduction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why is driving question important?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783A7A"/>
                </a:solidFill>
              </a:rPr>
              <a:t>Solution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show solution steps with supporting explanation and justification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783A7A"/>
                </a:solidFill>
                <a:ea typeface="Times New Roman"/>
              </a:rPr>
              <a:t>Lessons Learned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  <a:ea typeface="Times New Roman"/>
              </a:rPr>
              <a:t>reflect on learning process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  <a:ea typeface="Times New Roman"/>
              </a:rPr>
              <a:t>discuss how final answer changed from initial answer</a:t>
            </a:r>
          </a:p>
        </p:txBody>
      </p:sp>
    </p:spTree>
    <p:extLst>
      <p:ext uri="{BB962C8B-B14F-4D97-AF65-F5344CB8AC3E}">
        <p14:creationId xmlns:p14="http://schemas.microsoft.com/office/powerpoint/2010/main" val="27893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EFFECTs at Marshall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655763"/>
            <a:ext cx="8531225" cy="4918773"/>
          </a:xfrm>
        </p:spPr>
        <p:txBody>
          <a:bodyPr/>
          <a:lstStyle/>
          <a:p>
            <a:r>
              <a:rPr lang="en-US" b="1" dirty="0" smtClean="0"/>
              <a:t>Transportation Engineering </a:t>
            </a:r>
            <a:r>
              <a:rPr lang="en-US" dirty="0" smtClean="0"/>
              <a:t>- </a:t>
            </a:r>
            <a:r>
              <a:rPr lang="en-US" dirty="0"/>
              <a:t>How much time will it take to get all evacuees out of the Myrtle Beach area under a mandatory evacuation?</a:t>
            </a:r>
          </a:p>
          <a:p>
            <a:endParaRPr lang="en-US" dirty="0" smtClean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/>
          <a:stretch/>
        </p:blipFill>
        <p:spPr bwMode="auto">
          <a:xfrm>
            <a:off x="152400" y="3911600"/>
            <a:ext cx="278991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8"/>
          <a:stretch/>
        </p:blipFill>
        <p:spPr bwMode="auto">
          <a:xfrm>
            <a:off x="3229840" y="3911600"/>
            <a:ext cx="2885209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1" t="43895" r="11757" b="4031"/>
          <a:stretch/>
        </p:blipFill>
        <p:spPr bwMode="auto">
          <a:xfrm>
            <a:off x="6477000" y="3911600"/>
            <a:ext cx="2330125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58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Integration, Not Addition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3664"/>
            <a:ext cx="8229600" cy="4745736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783A7A"/>
                </a:solidFill>
              </a:rPr>
              <a:t>EFFECTs are pedagogical approach to packaging and delivering the same course material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783A7A"/>
                </a:solidFill>
              </a:rPr>
              <a:t>Think big, but start small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i</a:t>
            </a:r>
            <a:r>
              <a:rPr lang="en-US" dirty="0" smtClean="0">
                <a:solidFill>
                  <a:schemeClr val="accent5"/>
                </a:solidFill>
              </a:rPr>
              <a:t>mplement pieces of EFFECTs first (e.g. decision worksheet, active learning exercises, journal entries)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add more pieces in future course offerings, eventually to create a complete EFFECT</a:t>
            </a:r>
          </a:p>
        </p:txBody>
      </p:sp>
    </p:spTree>
    <p:extLst>
      <p:ext uri="{BB962C8B-B14F-4D97-AF65-F5344CB8AC3E}">
        <p14:creationId xmlns:p14="http://schemas.microsoft.com/office/powerpoint/2010/main" val="4732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1"/>
            <a:ext cx="7772400" cy="23050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NVIRONMENTS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OR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OSTERING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FFECTIVE </a:t>
            </a:r>
            <a:r>
              <a:rPr lang="en-US" b="1" dirty="0" smtClean="0">
                <a:solidFill>
                  <a:srgbClr val="FFC000"/>
                </a:solidFill>
              </a:rPr>
              <a:t>C</a:t>
            </a:r>
            <a:r>
              <a:rPr lang="en-US" b="1" dirty="0" smtClean="0"/>
              <a:t>RITICAL </a:t>
            </a:r>
            <a:r>
              <a:rPr lang="en-US" b="1" dirty="0" smtClean="0">
                <a:solidFill>
                  <a:srgbClr val="FFC000"/>
                </a:solidFill>
              </a:rPr>
              <a:t>T</a:t>
            </a:r>
            <a:r>
              <a:rPr lang="en-US" b="1" dirty="0" smtClean="0"/>
              <a:t>HINKING (</a:t>
            </a:r>
            <a:r>
              <a:rPr lang="en-US" b="1" dirty="0" smtClean="0">
                <a:solidFill>
                  <a:srgbClr val="FFC000"/>
                </a:solidFill>
              </a:rPr>
              <a:t>EFFECT</a:t>
            </a:r>
            <a:r>
              <a:rPr lang="en-US" b="1" dirty="0" smtClean="0"/>
              <a:t>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8229600" cy="2119862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sz="4000" b="1" dirty="0" smtClean="0"/>
          </a:p>
          <a:p>
            <a:r>
              <a:rPr lang="en-US" sz="4300" b="1" dirty="0" smtClean="0"/>
              <a:t>EFFECTs Developmental Framework</a:t>
            </a:r>
            <a:endParaRPr lang="en-US" sz="4300" b="1" dirty="0"/>
          </a:p>
        </p:txBody>
      </p:sp>
    </p:spTree>
    <p:extLst>
      <p:ext uri="{BB962C8B-B14F-4D97-AF65-F5344CB8AC3E}">
        <p14:creationId xmlns:p14="http://schemas.microsoft.com/office/powerpoint/2010/main" val="31307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Developmental Framework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4800" dirty="0" smtClean="0"/>
              <a:t>				</a:t>
            </a:r>
          </a:p>
          <a:p>
            <a:pPr>
              <a:buNone/>
            </a:pPr>
            <a:endParaRPr lang="en-US" sz="4800" dirty="0"/>
          </a:p>
          <a:p>
            <a:pPr>
              <a:buNone/>
            </a:pPr>
            <a:r>
              <a:rPr lang="en-US" sz="4800" dirty="0" smtClean="0"/>
              <a:t>	</a:t>
            </a:r>
            <a:endParaRPr lang="en-US" sz="15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0" y="4277361"/>
            <a:ext cx="2971800" cy="523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Concepts x, y, z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8000" y="5572761"/>
            <a:ext cx="2971800" cy="95410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Active Learning Modules x, y, z</a:t>
            </a:r>
            <a:endParaRPr lang="en-US" sz="2800" b="1" dirty="0"/>
          </a:p>
        </p:txBody>
      </p:sp>
      <p:sp>
        <p:nvSpPr>
          <p:cNvPr id="7" name="Down Arrow 6"/>
          <p:cNvSpPr/>
          <p:nvPr/>
        </p:nvSpPr>
        <p:spPr>
          <a:xfrm>
            <a:off x="3581400" y="4800581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343400" y="4800581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105400" y="4805015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3581400" y="3505181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4343400" y="3505182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5105400" y="3505183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14600" y="2962911"/>
            <a:ext cx="3962400" cy="523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Guiding Questions</a:t>
            </a:r>
            <a:endParaRPr lang="en-US" sz="2800" b="1" dirty="0"/>
          </a:p>
        </p:txBody>
      </p:sp>
      <p:sp>
        <p:nvSpPr>
          <p:cNvPr id="19" name="Down Arrow 18"/>
          <p:cNvSpPr/>
          <p:nvPr/>
        </p:nvSpPr>
        <p:spPr>
          <a:xfrm>
            <a:off x="4343399" y="2190731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14599" y="1650155"/>
            <a:ext cx="3962400" cy="523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Driving Question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2438398" y="1611198"/>
            <a:ext cx="4114801" cy="1931245"/>
          </a:xfrm>
          <a:prstGeom prst="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05600" y="2099767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Decision Worksheet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740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8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Think about and identify concept(s) that are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challenging for students to understand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conducive to </a:t>
            </a:r>
            <a:r>
              <a:rPr lang="en-US" sz="2400" b="1" u="sng" dirty="0" smtClean="0"/>
              <a:t>active learning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can be connected under the “umbrella” of a broad question</a:t>
            </a:r>
          </a:p>
        </p:txBody>
      </p:sp>
    </p:spTree>
    <p:extLst>
      <p:ext uri="{BB962C8B-B14F-4D97-AF65-F5344CB8AC3E}">
        <p14:creationId xmlns:p14="http://schemas.microsoft.com/office/powerpoint/2010/main" val="24130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“The single most important reason for developing and using </a:t>
            </a:r>
            <a:r>
              <a:rPr lang="en-US" b="1" dirty="0" smtClean="0"/>
              <a:t>active learning</a:t>
            </a:r>
            <a:r>
              <a:rPr lang="en-US" dirty="0" smtClean="0"/>
              <a:t> approaches in your classes is to promote </a:t>
            </a:r>
            <a:r>
              <a:rPr lang="en-US" b="1" dirty="0" smtClean="0"/>
              <a:t>critical thinking</a:t>
            </a:r>
            <a:r>
              <a:rPr lang="en-US" dirty="0" smtClean="0"/>
              <a:t>.         (You can’t teach someone how to think by lecturing to them about how you think.)”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During active learning, students are involved in higher order thinking (analysis, synthesis, and evaluation), whether or not the body (or the mouth) is physically active.</a:t>
            </a:r>
          </a:p>
          <a:p>
            <a:pPr>
              <a:buNone/>
            </a:pPr>
            <a:endParaRPr lang="en-US" dirty="0" smtClean="0"/>
          </a:p>
          <a:p>
            <a:pPr algn="r">
              <a:buNone/>
            </a:pP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from the workshop on “Teaching and Evaluating Critical Thinking” by E. Neal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98289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Learning: Self-Correction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2322493"/>
            <a:ext cx="510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/>
              <a:t>“They let you make your own mistakes to begin with …”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86100" y="3822918"/>
            <a:ext cx="5676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/>
              <a:t>“… they didn’t penalize you if you did something crazy that was wrong. They wanted to encourage you to try crazy ideas …”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79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Active Learning: Be Resourceful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4800" dirty="0" smtClean="0"/>
              <a:t>				</a:t>
            </a:r>
          </a:p>
          <a:p>
            <a:pPr>
              <a:buNone/>
            </a:pPr>
            <a:endParaRPr lang="en-US" sz="4800" dirty="0"/>
          </a:p>
          <a:p>
            <a:pPr>
              <a:buNone/>
            </a:pPr>
            <a:r>
              <a:rPr lang="en-US" sz="4800" dirty="0" smtClean="0"/>
              <a:t>	</a:t>
            </a:r>
            <a:endParaRPr lang="en-US" sz="15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52816"/>
            <a:ext cx="27051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581400"/>
            <a:ext cx="26479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2362200"/>
            <a:ext cx="38385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http://www.oldtimecandy.com/assets/images/singles/atomic_fireballs_bulk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3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Active Learning: Strategies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4200" dirty="0" smtClean="0"/>
              <a:t>Interactive Lecturing with Student Learning Groups</a:t>
            </a:r>
          </a:p>
          <a:p>
            <a:pPr lvl="0">
              <a:buClr>
                <a:srgbClr val="A04DA3"/>
              </a:buClr>
              <a:buNone/>
            </a:pPr>
            <a:r>
              <a:rPr lang="en-US" dirty="0" smtClean="0"/>
              <a:t>	</a:t>
            </a:r>
            <a:r>
              <a:rPr lang="en-US" sz="2900" dirty="0" smtClean="0">
                <a:solidFill>
                  <a:prstClr val="black"/>
                </a:solidFill>
                <a:hlinkClick r:id="rId3"/>
              </a:rPr>
              <a:t>web site and video by Richard Felder</a:t>
            </a:r>
            <a:endParaRPr lang="en-US" sz="2900" dirty="0" smtClean="0">
              <a:solidFill>
                <a:prstClr val="black"/>
              </a:solidFill>
            </a:endParaRPr>
          </a:p>
          <a:p>
            <a:endParaRPr lang="en-US" dirty="0" smtClean="0"/>
          </a:p>
          <a:p>
            <a:r>
              <a:rPr lang="en-US" sz="4200" dirty="0" smtClean="0"/>
              <a:t>Think-Pair-Share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900" dirty="0" smtClean="0"/>
              <a:t>Students think about a question individually and then pair up to discuss the answer. Student pairs share their answers with the whole class.</a:t>
            </a:r>
          </a:p>
          <a:p>
            <a:endParaRPr lang="en-US" dirty="0" smtClean="0"/>
          </a:p>
          <a:p>
            <a:r>
              <a:rPr lang="en-US" sz="4200" dirty="0" smtClean="0"/>
              <a:t>Guided Reciprocal </a:t>
            </a:r>
            <a:r>
              <a:rPr lang="en-US" sz="4200" dirty="0"/>
              <a:t>P</a:t>
            </a:r>
            <a:r>
              <a:rPr lang="en-US" sz="4200" dirty="0" smtClean="0"/>
              <a:t>eer Questioning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900" dirty="0" smtClean="0"/>
              <a:t>Students work in groups to prepare questions about the discussion topic. </a:t>
            </a:r>
          </a:p>
          <a:p>
            <a:endParaRPr lang="en-US" dirty="0" smtClean="0"/>
          </a:p>
          <a:p>
            <a:r>
              <a:rPr lang="en-US" sz="4200" dirty="0" smtClean="0"/>
              <a:t>Cooperative Note-Taking Pairs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900" dirty="0" smtClean="0"/>
              <a:t>Students work together in taking notes. Breaks are given during class for one student to summarize notes while the other asks questions about the notes.</a:t>
            </a:r>
            <a:br>
              <a:rPr lang="en-US" sz="2900" dirty="0" smtClean="0"/>
            </a:br>
            <a:endParaRPr lang="en-US" sz="2900" dirty="0" smtClean="0"/>
          </a:p>
          <a:p>
            <a:endParaRPr lang="en-US" sz="2000" dirty="0" smtClean="0"/>
          </a:p>
          <a:p>
            <a:pPr algn="r">
              <a:buNone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from the workshops on “Active and Cooperative Learning” by R.M. Felder and R. Brent</a:t>
            </a:r>
          </a:p>
          <a:p>
            <a:pPr algn="r">
              <a:buNone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“Teaching and Evaluating Critical Thinking” by E. Neal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6868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Active Learning: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Decision Worksheets [individuals/groups]</a:t>
            </a:r>
          </a:p>
          <a:p>
            <a:r>
              <a:rPr lang="en-US" dirty="0" smtClean="0"/>
              <a:t>Hands-On Activities [groups]</a:t>
            </a:r>
          </a:p>
          <a:p>
            <a:pPr lvl="1"/>
            <a:r>
              <a:rPr lang="en-US" dirty="0" smtClean="0"/>
              <a:t>e.g. students design their own experiments (environmental: filter) or construct and test their own models (geotechnical: levee) with given resources </a:t>
            </a:r>
          </a:p>
          <a:p>
            <a:r>
              <a:rPr lang="en-US" dirty="0" smtClean="0"/>
              <a:t>Active Learning Worksheets [individuals/groups]</a:t>
            </a:r>
          </a:p>
          <a:p>
            <a:r>
              <a:rPr lang="en-US" dirty="0" smtClean="0"/>
              <a:t>Reflective Writing [individuals]</a:t>
            </a:r>
          </a:p>
          <a:p>
            <a:pPr lvl="1"/>
            <a:r>
              <a:rPr lang="en-US" dirty="0" smtClean="0"/>
              <a:t>e.g. journals, confidence questions, lessons learned</a:t>
            </a:r>
          </a:p>
          <a:p>
            <a:r>
              <a:rPr lang="en-US" dirty="0" smtClean="0"/>
              <a:t>Report Writing </a:t>
            </a:r>
            <a:r>
              <a:rPr lang="en-US" dirty="0"/>
              <a:t>[</a:t>
            </a:r>
            <a:r>
              <a:rPr lang="en-US" dirty="0" smtClean="0"/>
              <a:t>individuals]</a:t>
            </a:r>
          </a:p>
          <a:p>
            <a:pPr lvl="1"/>
            <a:r>
              <a:rPr lang="en-US" dirty="0" smtClean="0"/>
              <a:t>Lessons Learned: How has your preliminary design changed from the first day [when you completed the decision worksheet]? What things did you learn that affected these changes? Discuss.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Driving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Elements of “Good” Driving Questions</a:t>
            </a:r>
          </a:p>
          <a:p>
            <a:pPr lvl="1"/>
            <a:endParaRPr lang="en-US" dirty="0" smtClean="0"/>
          </a:p>
          <a:p>
            <a:pPr lvl="1"/>
            <a:r>
              <a:rPr lang="en-US" sz="2400" dirty="0" smtClean="0"/>
              <a:t>represent a realistic scenario or design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set in a context that students can understand and recognize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ideally, broad enough such that the expected answer or solution can be simplified (e.g. introductory course) or complex (e.g. advanced course)</a:t>
            </a:r>
          </a:p>
        </p:txBody>
      </p:sp>
    </p:spTree>
    <p:extLst>
      <p:ext uri="{BB962C8B-B14F-4D97-AF65-F5344CB8AC3E}">
        <p14:creationId xmlns:p14="http://schemas.microsoft.com/office/powerpoint/2010/main" val="9936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EFFECTs at Marshall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655763"/>
            <a:ext cx="8531225" cy="4918773"/>
          </a:xfrm>
        </p:spPr>
        <p:txBody>
          <a:bodyPr/>
          <a:lstStyle/>
          <a:p>
            <a:r>
              <a:rPr lang="en-US" b="1" dirty="0" smtClean="0"/>
              <a:t>Computer Science </a:t>
            </a:r>
            <a:r>
              <a:rPr lang="en-US" dirty="0" smtClean="0"/>
              <a:t>– How do you develop an algorithm that can find a maze path from start to exit?</a:t>
            </a:r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2"/>
          <a:stretch/>
        </p:blipFill>
        <p:spPr bwMode="auto">
          <a:xfrm>
            <a:off x="304800" y="3477412"/>
            <a:ext cx="3657600" cy="317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 descr="http://sputsoft.com/wp-content/uploads/2012/06/019-what-is-a-computer-programm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r="4000"/>
          <a:stretch/>
        </p:blipFill>
        <p:spPr bwMode="auto">
          <a:xfrm>
            <a:off x="4581164" y="3477412"/>
            <a:ext cx="4258036" cy="317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7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Driving Question: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81600"/>
          </a:xfrm>
        </p:spPr>
        <p:txBody>
          <a:bodyPr>
            <a:noAutofit/>
          </a:bodyPr>
          <a:lstStyle/>
          <a:p>
            <a:pPr marL="91440" lvl="1" indent="0">
              <a:spcAft>
                <a:spcPts val="1200"/>
              </a:spcAft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How many tons of soil are needed to rebuild a 100-ft long levee in New Orleans?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Real scenario with a real problem</a:t>
            </a:r>
          </a:p>
          <a:p>
            <a:pPr lvl="6">
              <a:buFont typeface="Wingdings" pitchFamily="2" charset="2"/>
              <a:buChar char="ü"/>
            </a:pPr>
            <a:endParaRPr lang="en-US" sz="14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Students can relate to and understand the problem</a:t>
            </a:r>
          </a:p>
          <a:p>
            <a:pPr lvl="6">
              <a:buFont typeface="Wingdings" pitchFamily="2" charset="2"/>
              <a:buChar char="ü"/>
            </a:pPr>
            <a:endParaRPr lang="en-US" sz="14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Developed for freshmen in Introduction to Civil Engineering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Simplified solution based on fundamental concepts of soil classification, soil density, and compaction</a:t>
            </a:r>
          </a:p>
          <a:p>
            <a:pPr lvl="3">
              <a:buFont typeface="Wingdings" pitchFamily="2" charset="2"/>
              <a:buChar char="ü"/>
            </a:pPr>
            <a:endParaRPr lang="en-US" sz="1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road enough for juniors in Introduction to Geotechnical Engineering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More complex solution based on additional concepts of permeability, flow nets, hydraulic gradient/erosion/piping, effective stress, settlement, shear strength  </a:t>
            </a:r>
          </a:p>
          <a:p>
            <a:pPr>
              <a:buFont typeface="Wingdings" pitchFamily="2" charset="2"/>
              <a:buChar char="ü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67970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Decision Worksheet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ecision worksheet provides …</a:t>
            </a:r>
          </a:p>
          <a:p>
            <a:pPr lvl="1"/>
            <a:endParaRPr lang="en-US" dirty="0" smtClean="0"/>
          </a:p>
          <a:p>
            <a:pPr lvl="1"/>
            <a:r>
              <a:rPr lang="en-US" u="sng" dirty="0" smtClean="0"/>
              <a:t>context</a:t>
            </a:r>
            <a:r>
              <a:rPr lang="en-US" dirty="0" smtClean="0"/>
              <a:t>: </a:t>
            </a:r>
            <a:r>
              <a:rPr lang="en-US" b="1" i="1" dirty="0" smtClean="0"/>
              <a:t>piece of paper and it had a situation … in terms of civil engineering</a:t>
            </a:r>
          </a:p>
          <a:p>
            <a:pPr lvl="1"/>
            <a:endParaRPr lang="en-US" b="1" i="1" dirty="0" smtClean="0"/>
          </a:p>
          <a:p>
            <a:pPr lvl="1"/>
            <a:r>
              <a:rPr lang="en-US" u="sng" dirty="0" smtClean="0"/>
              <a:t>criteria</a:t>
            </a:r>
            <a:r>
              <a:rPr lang="en-US" dirty="0" smtClean="0"/>
              <a:t>: </a:t>
            </a:r>
            <a:r>
              <a:rPr lang="en-US" b="1" i="1" dirty="0" smtClean="0"/>
              <a:t>put whatever our estimation was</a:t>
            </a:r>
          </a:p>
          <a:p>
            <a:pPr lvl="1">
              <a:buNone/>
            </a:pPr>
            <a:r>
              <a:rPr lang="en-US" dirty="0" smtClean="0"/>
              <a:t>	for a given design problem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u="sng" dirty="0" smtClean="0"/>
              <a:t>guidance</a:t>
            </a:r>
            <a:r>
              <a:rPr lang="en-US" dirty="0" smtClean="0"/>
              <a:t>: </a:t>
            </a:r>
            <a:r>
              <a:rPr lang="en-US" b="1" i="1" dirty="0" smtClean="0"/>
              <a:t>write out all these factors</a:t>
            </a:r>
          </a:p>
          <a:p>
            <a:pPr lvl="1">
              <a:buNone/>
            </a:pPr>
            <a:r>
              <a:rPr lang="en-US" b="1" i="1" dirty="0" smtClean="0"/>
              <a:t>	</a:t>
            </a:r>
            <a:r>
              <a:rPr lang="en-US" dirty="0" smtClean="0"/>
              <a:t>that supports reaching a solution to the driving question</a:t>
            </a:r>
          </a:p>
        </p:txBody>
      </p:sp>
    </p:spTree>
    <p:extLst>
      <p:ext uri="{BB962C8B-B14F-4D97-AF65-F5344CB8AC3E}">
        <p14:creationId xmlns:p14="http://schemas.microsoft.com/office/powerpoint/2010/main" val="66764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Worksheet: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8800"/>
            <a:ext cx="4572000" cy="4745736"/>
          </a:xfrm>
        </p:spPr>
        <p:txBody>
          <a:bodyPr>
            <a:normAutofit/>
          </a:bodyPr>
          <a:lstStyle/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Background</a:t>
            </a:r>
          </a:p>
          <a:p>
            <a:pPr marL="916686" lvl="1" indent="-514350">
              <a:buAutoNum type="arabicPeriod"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Driving Question</a:t>
            </a:r>
          </a:p>
          <a:p>
            <a:pPr marL="624078" indent="-514350">
              <a:buAutoNum type="arabicPeriod"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Guiding Questions</a:t>
            </a:r>
          </a:p>
        </p:txBody>
      </p:sp>
      <p:pic>
        <p:nvPicPr>
          <p:cNvPr id="27649" name="Picture 1" descr="Environmental Engineering"/>
          <p:cNvPicPr>
            <a:picLocks noChangeAspect="1" noChangeArrowheads="1"/>
          </p:cNvPicPr>
          <p:nvPr/>
        </p:nvPicPr>
        <p:blipFill>
          <a:blip r:embed="rId3" cstate="print"/>
          <a:srcRect l="7140" t="2422" r="6693" b="5350"/>
          <a:stretch>
            <a:fillRect/>
          </a:stretch>
        </p:blipFill>
        <p:spPr bwMode="auto">
          <a:xfrm>
            <a:off x="609600" y="1676400"/>
            <a:ext cx="3575702" cy="495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26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9864"/>
            <a:ext cx="8229600" cy="4745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“I think the best part … was every two weeks we got a piece of paper and it had a situation. … </a:t>
            </a:r>
            <a:r>
              <a:rPr lang="en-US" b="1" i="1" u="sng" dirty="0" smtClean="0">
                <a:solidFill>
                  <a:srgbClr val="783A7A"/>
                </a:solidFill>
              </a:rPr>
              <a:t>You see how your estimates were, at the end</a:t>
            </a:r>
            <a:r>
              <a:rPr lang="en-US" i="1" dirty="0" smtClean="0"/>
              <a:t>. I thought it was cool to see what your theories are, in real life, instead of just on paper and numbers and variables.” </a:t>
            </a:r>
          </a:p>
          <a:p>
            <a:pPr>
              <a:buNone/>
            </a:pPr>
            <a:r>
              <a:rPr lang="en-US" i="1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Answers: Closing The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745736"/>
          </a:xfrm>
        </p:spPr>
        <p:txBody>
          <a:bodyPr>
            <a:normAutofit/>
          </a:bodyPr>
          <a:lstStyle/>
          <a:p>
            <a:r>
              <a:rPr lang="en-US" dirty="0" smtClean="0"/>
              <a:t>Students need closure to the driving question</a:t>
            </a:r>
          </a:p>
          <a:p>
            <a:endParaRPr lang="en-US" dirty="0" smtClean="0"/>
          </a:p>
          <a:p>
            <a:r>
              <a:rPr lang="en-US" dirty="0" smtClean="0"/>
              <a:t>Ask students to provide a final solution to the original driving question</a:t>
            </a:r>
          </a:p>
          <a:p>
            <a:pPr lvl="1"/>
            <a:r>
              <a:rPr lang="en-US" sz="2400" dirty="0" smtClean="0"/>
              <a:t>or a slightly modified version of the driving question</a:t>
            </a:r>
          </a:p>
          <a:p>
            <a:pPr lvl="1"/>
            <a:r>
              <a:rPr lang="en-US" sz="2400" dirty="0" smtClean="0"/>
              <a:t>but not a new driving question</a:t>
            </a:r>
          </a:p>
          <a:p>
            <a:endParaRPr lang="en-US" dirty="0" smtClean="0"/>
          </a:p>
          <a:p>
            <a:r>
              <a:rPr lang="en-US" dirty="0" smtClean="0"/>
              <a:t>Ask them to compare the original estimate [from the decision worksheet] to the final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Answers: Closing The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745736"/>
          </a:xfrm>
        </p:spPr>
        <p:txBody>
          <a:bodyPr>
            <a:normAutofit/>
          </a:bodyPr>
          <a:lstStyle/>
          <a:p>
            <a:r>
              <a:rPr lang="en-US" dirty="0"/>
              <a:t>Project (Design) </a:t>
            </a:r>
            <a:r>
              <a:rPr lang="en-US" dirty="0" smtClean="0"/>
              <a:t>Reports</a:t>
            </a:r>
          </a:p>
          <a:p>
            <a:pPr lvl="1"/>
            <a:endParaRPr lang="en-US" dirty="0" smtClean="0"/>
          </a:p>
          <a:p>
            <a:r>
              <a:rPr lang="en-US" dirty="0"/>
              <a:t>Decision Worksheet</a:t>
            </a:r>
          </a:p>
          <a:p>
            <a:pPr lvl="1"/>
            <a:r>
              <a:rPr lang="en-US" sz="2400" dirty="0"/>
              <a:t>can use original worksheet or a slightly modified version</a:t>
            </a:r>
          </a:p>
          <a:p>
            <a:pPr lvl="1"/>
            <a:r>
              <a:rPr lang="en-US" sz="2400" dirty="0"/>
              <a:t>provides pre-post </a:t>
            </a:r>
            <a:r>
              <a:rPr lang="en-US" sz="2400" dirty="0" smtClean="0"/>
              <a:t>results</a:t>
            </a:r>
          </a:p>
          <a:p>
            <a:pPr lvl="1"/>
            <a:endParaRPr lang="en-US" sz="2400" dirty="0"/>
          </a:p>
          <a:p>
            <a:r>
              <a:rPr lang="en-US" dirty="0" smtClean="0"/>
              <a:t>Exam/Quiz Problems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an also add Confidence Questions</a:t>
            </a:r>
          </a:p>
          <a:p>
            <a:pPr lvl="1"/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8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745736"/>
          </a:xfrm>
        </p:spPr>
        <p:txBody>
          <a:bodyPr>
            <a:normAutofit/>
          </a:bodyPr>
          <a:lstStyle/>
          <a:p>
            <a:r>
              <a:rPr lang="en-US" dirty="0" smtClean="0"/>
              <a:t>Ask students to describe their degree of confidence in the solution to a particular problem or answer to a particular question</a:t>
            </a:r>
          </a:p>
          <a:p>
            <a:pPr lvl="1"/>
            <a:endParaRPr lang="en-US" dirty="0" smtClean="0"/>
          </a:p>
          <a:p>
            <a:pPr lvl="1"/>
            <a:r>
              <a:rPr lang="en-US" sz="2400" dirty="0" smtClean="0"/>
              <a:t>“How confident are you in the solution to this problem? Why?”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Use this approach in project reports or exams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1"/>
            <a:ext cx="7772400" cy="23050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NVIRONMENTS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OR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OSTERING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FFECTIVE </a:t>
            </a:r>
            <a:r>
              <a:rPr lang="en-US" b="1" dirty="0" smtClean="0">
                <a:solidFill>
                  <a:srgbClr val="FFC000"/>
                </a:solidFill>
              </a:rPr>
              <a:t>C</a:t>
            </a:r>
            <a:r>
              <a:rPr lang="en-US" b="1" dirty="0" smtClean="0"/>
              <a:t>RITICAL </a:t>
            </a:r>
            <a:r>
              <a:rPr lang="en-US" b="1" dirty="0" smtClean="0">
                <a:solidFill>
                  <a:srgbClr val="FFC000"/>
                </a:solidFill>
              </a:rPr>
              <a:t>T</a:t>
            </a:r>
            <a:r>
              <a:rPr lang="en-US" b="1" dirty="0" smtClean="0"/>
              <a:t>HINKING (</a:t>
            </a:r>
            <a:r>
              <a:rPr lang="en-US" b="1" dirty="0" smtClean="0">
                <a:solidFill>
                  <a:srgbClr val="FFC000"/>
                </a:solidFill>
              </a:rPr>
              <a:t>EFFECT</a:t>
            </a:r>
            <a:r>
              <a:rPr lang="en-US" b="1" dirty="0" smtClean="0"/>
              <a:t>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8229600" cy="21198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4000" b="1" dirty="0" smtClean="0"/>
          </a:p>
          <a:p>
            <a:r>
              <a:rPr lang="en-US" sz="4000" b="1" dirty="0" smtClean="0"/>
              <a:t>EFFECTs Evaluation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9946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Developmental Framework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4800" dirty="0" smtClean="0"/>
              <a:t>				</a:t>
            </a:r>
          </a:p>
          <a:p>
            <a:pPr>
              <a:buNone/>
            </a:pPr>
            <a:endParaRPr lang="en-US" sz="4800" dirty="0"/>
          </a:p>
          <a:p>
            <a:pPr>
              <a:buNone/>
            </a:pPr>
            <a:r>
              <a:rPr lang="en-US" sz="4800" dirty="0" smtClean="0"/>
              <a:t>	</a:t>
            </a:r>
            <a:endParaRPr lang="en-US" sz="15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0" y="4277361"/>
            <a:ext cx="2971800" cy="523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Concepts x, y, z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8000" y="5572761"/>
            <a:ext cx="2971800" cy="95410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Active Learning Modules x, y, z</a:t>
            </a:r>
            <a:endParaRPr lang="en-US" sz="2800" b="1" dirty="0"/>
          </a:p>
        </p:txBody>
      </p:sp>
      <p:sp>
        <p:nvSpPr>
          <p:cNvPr id="7" name="Down Arrow 6"/>
          <p:cNvSpPr/>
          <p:nvPr/>
        </p:nvSpPr>
        <p:spPr>
          <a:xfrm>
            <a:off x="3581400" y="4800581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343400" y="4800581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105400" y="4805015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3581400" y="3505181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4343400" y="3505182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5105400" y="3505183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14600" y="2962911"/>
            <a:ext cx="3962400" cy="523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Guiding Questions</a:t>
            </a:r>
            <a:endParaRPr lang="en-US" sz="2800" b="1" dirty="0"/>
          </a:p>
        </p:txBody>
      </p:sp>
      <p:sp>
        <p:nvSpPr>
          <p:cNvPr id="19" name="Down Arrow 18"/>
          <p:cNvSpPr/>
          <p:nvPr/>
        </p:nvSpPr>
        <p:spPr>
          <a:xfrm>
            <a:off x="4343399" y="2190731"/>
            <a:ext cx="304800" cy="772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14599" y="1650155"/>
            <a:ext cx="3962400" cy="523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Driving Question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2438398" y="1611198"/>
            <a:ext cx="4114801" cy="1931245"/>
          </a:xfrm>
          <a:prstGeom prst="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05600" y="2099767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Decision Worksheet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2895600" y="4191000"/>
            <a:ext cx="3276600" cy="2454466"/>
          </a:xfrm>
          <a:prstGeom prst="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24600" y="4834164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Journal Entries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8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745736"/>
          </a:xfrm>
        </p:spPr>
        <p:txBody>
          <a:bodyPr>
            <a:normAutofit/>
          </a:bodyPr>
          <a:lstStyle/>
          <a:p>
            <a:r>
              <a:rPr lang="en-US" dirty="0" smtClean="0"/>
              <a:t>Ask students to respond to a single or set of particular question(s) about concepts that relate to the driving question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Responses can be used to measure</a:t>
            </a:r>
          </a:p>
          <a:p>
            <a:pPr lvl="1"/>
            <a:r>
              <a:rPr lang="en-US" sz="2400" b="1" dirty="0"/>
              <a:t>Core </a:t>
            </a:r>
            <a:r>
              <a:rPr lang="en-US" sz="2400" b="1" dirty="0" smtClean="0"/>
              <a:t>knowledge</a:t>
            </a:r>
            <a:r>
              <a:rPr lang="en-US" sz="2400" dirty="0" smtClean="0"/>
              <a:t> … by </a:t>
            </a:r>
            <a:r>
              <a:rPr lang="en-US" sz="2400" dirty="0"/>
              <a:t>examining the use </a:t>
            </a:r>
            <a:r>
              <a:rPr lang="en-US" sz="2400" dirty="0" smtClean="0"/>
              <a:t>and understanding of </a:t>
            </a:r>
            <a:r>
              <a:rPr lang="en-US" sz="2400" dirty="0"/>
              <a:t>appropriate, discipline-specific terms or </a:t>
            </a:r>
            <a:r>
              <a:rPr lang="en-US" sz="2400" dirty="0" smtClean="0"/>
              <a:t>phrases associated with those concepts</a:t>
            </a:r>
            <a:endParaRPr lang="en-US" sz="2400" dirty="0"/>
          </a:p>
          <a:p>
            <a:pPr lvl="1"/>
            <a:r>
              <a:rPr lang="en-US" sz="2400" b="1" dirty="0" smtClean="0"/>
              <a:t>Critical thinking</a:t>
            </a:r>
            <a:r>
              <a:rPr lang="en-US" sz="2400" dirty="0" smtClean="0"/>
              <a:t> … by analyzing how well the student reflects on active learning and connects observations to conclusions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3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EFFECTs at Marshall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655763"/>
            <a:ext cx="8531225" cy="4918773"/>
          </a:xfrm>
        </p:spPr>
        <p:txBody>
          <a:bodyPr/>
          <a:lstStyle/>
          <a:p>
            <a:r>
              <a:rPr lang="en-US" b="1" dirty="0" smtClean="0"/>
              <a:t>Water Treatment </a:t>
            </a:r>
            <a:r>
              <a:rPr lang="en-US" dirty="0" smtClean="0"/>
              <a:t>– How many pounds of aluminum sulfate per day would be needed for coagulation of 20 million gallons per day of river water to produce a potable effluent?</a:t>
            </a:r>
          </a:p>
        </p:txBody>
      </p:sp>
      <p:pic>
        <p:nvPicPr>
          <p:cNvPr id="4098" name="Picture 2" descr="http://techalive.mtu.edu/meec/module03/images/Coagul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7719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meurerresearch.com/wp-content/uploads/2011/03/paddle-wheel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7"/>
          <a:stretch/>
        </p:blipFill>
        <p:spPr bwMode="auto">
          <a:xfrm>
            <a:off x="4064333" y="3810000"/>
            <a:ext cx="444593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3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 Question: Example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2000" y="1919286"/>
            <a:ext cx="4191000" cy="46958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Response: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 smtClean="0"/>
              <a:t>Students can be engaged without having to move around. There are a number of methods that can engage students in higher order thinking. For example, I </a:t>
            </a:r>
            <a:r>
              <a:rPr lang="en-US" dirty="0"/>
              <a:t>would want to use active learning strategies such as </a:t>
            </a:r>
            <a:r>
              <a:rPr lang="en-US" dirty="0" smtClean="0">
                <a:solidFill>
                  <a:schemeClr val="bg1"/>
                </a:solidFill>
              </a:rPr>
              <a:t>think-pair-share</a:t>
            </a:r>
            <a:r>
              <a:rPr lang="en-US" dirty="0" smtClean="0"/>
              <a:t> </a:t>
            </a:r>
            <a:r>
              <a:rPr lang="en-US" dirty="0"/>
              <a:t>in class because they allow me to engage students in a more effective way.  Giving students the opportunity to interact with each other is essential for students to start </a:t>
            </a:r>
            <a:r>
              <a:rPr lang="en-US" dirty="0" smtClean="0"/>
              <a:t>developing </a:t>
            </a:r>
            <a:r>
              <a:rPr lang="en-US" dirty="0"/>
              <a:t>critical thinking skills.</a:t>
            </a:r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1905000"/>
            <a:ext cx="3886200" cy="2362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Journal Question:</a:t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/>
              <a:t>What have you learned about engaging </a:t>
            </a:r>
            <a:r>
              <a:rPr lang="en-US" dirty="0" smtClean="0"/>
              <a:t>students, and why would you want to use active learning strategies in class?</a:t>
            </a:r>
          </a:p>
        </p:txBody>
      </p:sp>
    </p:spTree>
    <p:extLst>
      <p:ext uri="{BB962C8B-B14F-4D97-AF65-F5344CB8AC3E}">
        <p14:creationId xmlns:p14="http://schemas.microsoft.com/office/powerpoint/2010/main" val="359563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 Question: Example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2000" y="1919286"/>
            <a:ext cx="4191000" cy="46958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Response: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 smtClean="0"/>
              <a:t>Students can be engaged without having to move around. There are a number of methods that can engage students in higher order thinking. For example, I </a:t>
            </a:r>
            <a:r>
              <a:rPr lang="en-US" dirty="0"/>
              <a:t>would want to use active learning strategies such as </a:t>
            </a:r>
            <a:r>
              <a:rPr lang="en-US" dirty="0" smtClean="0">
                <a:solidFill>
                  <a:srgbClr val="FFFF00"/>
                </a:solidFill>
              </a:rPr>
              <a:t>think-pair-share</a:t>
            </a:r>
            <a:r>
              <a:rPr lang="en-US" dirty="0" smtClean="0"/>
              <a:t> </a:t>
            </a:r>
            <a:r>
              <a:rPr lang="en-US" dirty="0"/>
              <a:t>in class because they allow me to engage students in a more effective way.  Giving students the opportunity to interact with each other is essential for students to start </a:t>
            </a:r>
            <a:r>
              <a:rPr lang="en-US" dirty="0" smtClean="0"/>
              <a:t>developing </a:t>
            </a:r>
            <a:r>
              <a:rPr lang="en-US" dirty="0"/>
              <a:t>critical thinking skills.</a:t>
            </a:r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1905000"/>
            <a:ext cx="3886200" cy="2362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Journal Question:</a:t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/>
              <a:t>What have you learned about engaging </a:t>
            </a:r>
            <a:r>
              <a:rPr lang="en-US" dirty="0" smtClean="0"/>
              <a:t>students, and why would you want to use active learning strategies in class?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581400" y="4648200"/>
            <a:ext cx="2209800" cy="103825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98779" y="5486400"/>
            <a:ext cx="208262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Core Knowledge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66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 Question: Example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2000" y="1919286"/>
            <a:ext cx="4191000" cy="46958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Response: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 smtClean="0"/>
              <a:t>Students can be engaged without having to move around. There are a number of methods that can engage students in higher order thinking. For example, I </a:t>
            </a:r>
            <a:r>
              <a:rPr lang="en-US" dirty="0"/>
              <a:t>would want to use active learning strategies such as </a:t>
            </a:r>
            <a:r>
              <a:rPr lang="en-US" dirty="0" smtClean="0">
                <a:solidFill>
                  <a:schemeClr val="bg1"/>
                </a:solidFill>
              </a:rPr>
              <a:t>think-pair-share</a:t>
            </a:r>
            <a:r>
              <a:rPr lang="en-US" dirty="0" smtClean="0"/>
              <a:t> </a:t>
            </a:r>
            <a:r>
              <a:rPr lang="en-US" dirty="0"/>
              <a:t>in class because they allow me to engage students in a more effective way.  </a:t>
            </a:r>
            <a:r>
              <a:rPr lang="en-US" dirty="0">
                <a:solidFill>
                  <a:srgbClr val="FFFF00"/>
                </a:solidFill>
              </a:rPr>
              <a:t>Giving students the opportunity to interact with each other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is essential for students to start </a:t>
            </a:r>
            <a:r>
              <a:rPr lang="en-US" dirty="0" smtClean="0">
                <a:solidFill>
                  <a:srgbClr val="92D050"/>
                </a:solidFill>
              </a:rPr>
              <a:t>developing </a:t>
            </a:r>
            <a:r>
              <a:rPr lang="en-US" dirty="0">
                <a:solidFill>
                  <a:srgbClr val="92D050"/>
                </a:solidFill>
              </a:rPr>
              <a:t>critical thinking skills</a:t>
            </a:r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1905000"/>
            <a:ext cx="3886200" cy="2362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Journal Question:</a:t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/>
              <a:t>What have you learned about engaging </a:t>
            </a:r>
            <a:r>
              <a:rPr lang="en-US" dirty="0" smtClean="0"/>
              <a:t>students, and why would you want to use active learning strategies in class?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66975" y="4771934"/>
            <a:ext cx="156645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/>
              <a:t>Observation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4033429" y="4971989"/>
            <a:ext cx="885165" cy="311891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66975" y="5338717"/>
            <a:ext cx="145584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Conclusion</a:t>
            </a:r>
            <a:endParaRPr lang="en-US" sz="2000" dirty="0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3922823" y="5538772"/>
            <a:ext cx="1639777" cy="633428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7102" y="5030785"/>
            <a:ext cx="200747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Critical </a:t>
            </a:r>
            <a:r>
              <a:rPr lang="en-US" sz="2000" dirty="0"/>
              <a:t>T</a:t>
            </a:r>
            <a:r>
              <a:rPr lang="en-US" sz="2000" dirty="0" smtClean="0"/>
              <a:t>hinking</a:t>
            </a:r>
            <a:endParaRPr lang="en-US" sz="2000" dirty="0"/>
          </a:p>
        </p:txBody>
      </p:sp>
      <p:sp>
        <p:nvSpPr>
          <p:cNvPr id="12" name="Left Brace 11"/>
          <p:cNvSpPr/>
          <p:nvPr/>
        </p:nvSpPr>
        <p:spPr>
          <a:xfrm>
            <a:off x="2314575" y="4681462"/>
            <a:ext cx="228600" cy="112872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good question?</a:t>
            </a:r>
          </a:p>
          <a:p>
            <a:pPr lvl="1"/>
            <a:r>
              <a:rPr lang="en-US" sz="2400" dirty="0" smtClean="0"/>
              <a:t>Avoid asking only “what” questions. These questions might solicit core knowledge but do not necessarily stimulate critical thinking.</a:t>
            </a:r>
          </a:p>
          <a:p>
            <a:pPr lvl="1"/>
            <a:r>
              <a:rPr lang="en-US" sz="2400" dirty="0" smtClean="0"/>
              <a:t>Ask “why” questions, either as independent questions or following “what” questions. Another approach is to ask a “how” question followed by a “why” question.</a:t>
            </a:r>
          </a:p>
          <a:p>
            <a:pPr lvl="1"/>
            <a:r>
              <a:rPr lang="en-US" sz="2400" dirty="0" smtClean="0"/>
              <a:t>Make questions short and concise.</a:t>
            </a:r>
          </a:p>
          <a:p>
            <a:pPr lvl="1"/>
            <a:r>
              <a:rPr lang="en-US" sz="2400" dirty="0" smtClean="0"/>
              <a:t>Don’t be afraid to ask for specific concepts.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2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Bad example …</a:t>
            </a:r>
          </a:p>
          <a:p>
            <a:pPr lvl="1"/>
            <a:r>
              <a:rPr lang="en-US" sz="2400" dirty="0" smtClean="0"/>
              <a:t>What </a:t>
            </a:r>
            <a:r>
              <a:rPr lang="en-US" sz="2400" dirty="0"/>
              <a:t>did you </a:t>
            </a:r>
            <a:r>
              <a:rPr lang="en-US" sz="2400" dirty="0" smtClean="0"/>
              <a:t>do </a:t>
            </a:r>
            <a:r>
              <a:rPr lang="en-US" sz="2400" dirty="0"/>
              <a:t>last </a:t>
            </a:r>
            <a:r>
              <a:rPr lang="en-US" sz="2400" dirty="0" smtClean="0"/>
              <a:t>class?</a:t>
            </a:r>
            <a:endParaRPr lang="en-US" sz="2400" dirty="0"/>
          </a:p>
          <a:p>
            <a:pPr lvl="1"/>
            <a:r>
              <a:rPr lang="en-US" sz="2400" dirty="0" smtClean="0"/>
              <a:t>Would </a:t>
            </a:r>
            <a:r>
              <a:rPr lang="en-US" sz="2400" dirty="0"/>
              <a:t>you change your original design based on what </a:t>
            </a:r>
            <a:r>
              <a:rPr lang="en-US" sz="2400" dirty="0" smtClean="0"/>
              <a:t>was learned </a:t>
            </a:r>
            <a:r>
              <a:rPr lang="en-US" sz="2400" dirty="0"/>
              <a:t>in class</a:t>
            </a:r>
            <a:r>
              <a:rPr lang="en-US" sz="2400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Good example …</a:t>
            </a:r>
          </a:p>
          <a:p>
            <a:pPr lvl="1"/>
            <a:r>
              <a:rPr lang="en-US" sz="2400" dirty="0" smtClean="0"/>
              <a:t>What </a:t>
            </a:r>
            <a:r>
              <a:rPr lang="en-US" sz="2400" dirty="0"/>
              <a:t>is density</a:t>
            </a:r>
            <a:r>
              <a:rPr lang="en-US" sz="2400" dirty="0" smtClean="0"/>
              <a:t>?</a:t>
            </a:r>
            <a:endParaRPr lang="en-US" sz="2400" dirty="0"/>
          </a:p>
          <a:p>
            <a:pPr lvl="1"/>
            <a:r>
              <a:rPr lang="en-US" sz="2400" dirty="0" smtClean="0"/>
              <a:t>Why </a:t>
            </a:r>
            <a:r>
              <a:rPr lang="en-US" sz="2400" dirty="0"/>
              <a:t>is density important in civil engineering</a:t>
            </a:r>
            <a:r>
              <a:rPr lang="en-US" sz="2400" dirty="0" smtClean="0"/>
              <a:t>?</a:t>
            </a:r>
            <a:endParaRPr lang="en-US" sz="2400" dirty="0"/>
          </a:p>
          <a:p>
            <a:pPr lvl="1"/>
            <a:r>
              <a:rPr lang="en-US" sz="2400" dirty="0" smtClean="0"/>
              <a:t>What </a:t>
            </a:r>
            <a:r>
              <a:rPr lang="en-US" sz="2400" dirty="0"/>
              <a:t>did you learn in class today, and why is that important in the design of a </a:t>
            </a:r>
            <a:r>
              <a:rPr lang="en-US" sz="2400" dirty="0" smtClean="0"/>
              <a:t>levee? … or ….</a:t>
            </a:r>
          </a:p>
          <a:p>
            <a:pPr lvl="1"/>
            <a:r>
              <a:rPr lang="en-US" sz="2400" dirty="0" smtClean="0"/>
              <a:t>How has your original design changed, based on what was learned in class today?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00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In-class or end-of-class assignments</a:t>
            </a:r>
          </a:p>
          <a:p>
            <a:pPr marL="411480" lvl="1" indent="0">
              <a:buNone/>
            </a:pPr>
            <a:r>
              <a:rPr lang="en-US" dirty="0" smtClean="0"/>
              <a:t>[paper-based</a:t>
            </a:r>
            <a:r>
              <a:rPr lang="en-US" dirty="0"/>
              <a:t>]</a:t>
            </a:r>
            <a:endParaRPr lang="en-US" dirty="0" smtClean="0"/>
          </a:p>
          <a:p>
            <a:r>
              <a:rPr lang="en-US" dirty="0" smtClean="0"/>
              <a:t>Homework assignments</a:t>
            </a:r>
          </a:p>
          <a:p>
            <a:pPr marL="411480" lvl="1" indent="0">
              <a:buNone/>
            </a:pPr>
            <a:r>
              <a:rPr lang="en-US" dirty="0" smtClean="0"/>
              <a:t>[paper-based or submission via Blackboard, for example]</a:t>
            </a:r>
          </a:p>
          <a:p>
            <a:r>
              <a:rPr lang="en-US" dirty="0" smtClean="0"/>
              <a:t>Journal or notebook</a:t>
            </a:r>
          </a:p>
          <a:p>
            <a:pPr marL="411480" lvl="1" indent="0">
              <a:buNone/>
            </a:pPr>
            <a:r>
              <a:rPr lang="en-US" dirty="0" smtClean="0"/>
              <a:t>[paper-based]</a:t>
            </a:r>
          </a:p>
          <a:p>
            <a:r>
              <a:rPr lang="en-US" dirty="0" smtClean="0"/>
              <a:t>Online Assessment Tool (OAT)</a:t>
            </a:r>
          </a:p>
          <a:p>
            <a:endParaRPr lang="en-US" dirty="0"/>
          </a:p>
          <a:p>
            <a:pPr marL="109728" indent="0">
              <a:buNone/>
            </a:pPr>
            <a:r>
              <a:rPr lang="en-US" b="1" i="1" u="sng" dirty="0" smtClean="0">
                <a:solidFill>
                  <a:srgbClr val="783A7A"/>
                </a:solidFill>
              </a:rPr>
              <a:t>Complete after in-class active learning exercise(s) and before next class period.</a:t>
            </a:r>
            <a:endParaRPr lang="en-US" b="1" i="1" u="sng" dirty="0">
              <a:solidFill>
                <a:srgbClr val="783A7A"/>
              </a:solidFill>
            </a:endParaRPr>
          </a:p>
          <a:p>
            <a:pPr marL="41148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41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OAT Coding Module v 1.0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00438"/>
            <a:ext cx="7770546" cy="4902438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5867400" y="3352800"/>
            <a:ext cx="2667000" cy="28956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6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Rubric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486040"/>
              </p:ext>
            </p:extLst>
          </p:nvPr>
        </p:nvGraphicFramePr>
        <p:xfrm>
          <a:off x="457200" y="2057400"/>
          <a:ext cx="82296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10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Surveying: Journal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4800600" cy="4745736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400" b="1" dirty="0" smtClean="0"/>
              <a:t>Journal Question</a:t>
            </a:r>
            <a:r>
              <a:rPr lang="en-US" sz="2400" b="1" dirty="0"/>
              <a:t>:</a:t>
            </a:r>
          </a:p>
          <a:p>
            <a:r>
              <a:rPr lang="en-US" sz="2200" dirty="0"/>
              <a:t>What have you </a:t>
            </a:r>
            <a:r>
              <a:rPr lang="en-US" sz="2200" dirty="0" smtClean="0"/>
              <a:t>learned </a:t>
            </a:r>
            <a:r>
              <a:rPr lang="en-US" sz="2200" dirty="0"/>
              <a:t>about estimating areas of larger, irregular shapes?</a:t>
            </a:r>
          </a:p>
          <a:p>
            <a:r>
              <a:rPr lang="en-US" sz="2200" dirty="0"/>
              <a:t>How </a:t>
            </a:r>
            <a:r>
              <a:rPr lang="en-US" sz="2200" dirty="0" smtClean="0"/>
              <a:t>did that knowledge alter your answer to the </a:t>
            </a:r>
            <a:r>
              <a:rPr lang="en-US" sz="2200" dirty="0"/>
              <a:t>driving </a:t>
            </a:r>
            <a:r>
              <a:rPr lang="en-US" sz="2200" dirty="0" smtClean="0"/>
              <a:t>question? How </a:t>
            </a:r>
            <a:r>
              <a:rPr lang="en-US" sz="2200" dirty="0"/>
              <a:t>might it influence your choice of procedure for measuring the area?</a:t>
            </a:r>
          </a:p>
          <a:p>
            <a:pPr marL="109728" indent="0">
              <a:buNone/>
            </a:pPr>
            <a:endParaRPr lang="en-US" sz="2400" b="1" dirty="0" smtClean="0"/>
          </a:p>
          <a:p>
            <a:pPr marL="109728" indent="0">
              <a:buNone/>
            </a:pPr>
            <a:r>
              <a:rPr lang="en-US" sz="2400" b="1" dirty="0" smtClean="0"/>
              <a:t>Journal Response: Example 1</a:t>
            </a:r>
            <a:endParaRPr lang="en-US" sz="2400" b="1" dirty="0"/>
          </a:p>
          <a:p>
            <a:pPr marL="109728" indent="0">
              <a:buNone/>
            </a:pPr>
            <a:r>
              <a:rPr lang="en-US" sz="2200" dirty="0" smtClean="0"/>
              <a:t>“Its </a:t>
            </a:r>
            <a:r>
              <a:rPr lang="en-US" sz="2200" dirty="0"/>
              <a:t>very complicated because you have to divide everything into little sections</a:t>
            </a:r>
            <a:r>
              <a:rPr lang="en-US" sz="2200" dirty="0" smtClean="0"/>
              <a:t>.”</a:t>
            </a:r>
          </a:p>
          <a:p>
            <a:pPr marL="109728" indent="0">
              <a:buNone/>
            </a:pPr>
            <a:endParaRPr lang="en-US" sz="2400" b="1" dirty="0" smtClean="0"/>
          </a:p>
          <a:p>
            <a:pPr marL="109728" indent="0">
              <a:buNone/>
            </a:pPr>
            <a:endParaRPr lang="en-US" sz="2400" b="1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 bwMode="auto">
          <a:xfrm>
            <a:off x="5334000" y="1852919"/>
            <a:ext cx="3505200" cy="230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08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Surveying: Journal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en-US" sz="3100" b="1" dirty="0" smtClean="0"/>
              <a:t>Journal Response: Example 2</a:t>
            </a:r>
            <a:endParaRPr lang="en-US" sz="3100" b="1" dirty="0"/>
          </a:p>
          <a:p>
            <a:pPr marL="109728" indent="0">
              <a:buNone/>
            </a:pPr>
            <a:r>
              <a:rPr lang="en-US" sz="2400" dirty="0" smtClean="0"/>
              <a:t>“After </a:t>
            </a:r>
            <a:r>
              <a:rPr lang="en-US" sz="2400" dirty="0"/>
              <a:t>trying to estimate the area of the engineering parking lot, I found out that it is very </a:t>
            </a:r>
            <a:r>
              <a:rPr lang="en-US" sz="2400" b="1" dirty="0">
                <a:solidFill>
                  <a:srgbClr val="7030A0"/>
                </a:solidFill>
              </a:rPr>
              <a:t>difficult to come to an answer that is close to the actual one</a:t>
            </a:r>
            <a:r>
              <a:rPr lang="en-US" sz="2400" dirty="0"/>
              <a:t>. The irregular shape of the area was accounted for by dividing it up into geometric shapes that the area could be easily found for. It was useful to </a:t>
            </a:r>
            <a:r>
              <a:rPr lang="en-US" sz="2400" b="1" dirty="0">
                <a:solidFill>
                  <a:srgbClr val="7030A0"/>
                </a:solidFill>
              </a:rPr>
              <a:t>use a reference point as a means of estimating, as we used the cars</a:t>
            </a:r>
            <a:r>
              <a:rPr lang="en-US" sz="2400" dirty="0"/>
              <a:t> in the parking lot to measure the overall length. </a:t>
            </a:r>
            <a:r>
              <a:rPr lang="en-US" sz="2400" b="1" dirty="0">
                <a:solidFill>
                  <a:srgbClr val="7030A0"/>
                </a:solidFill>
              </a:rPr>
              <a:t>This worked fairly well, as my estimation was not as far off as I had expected</a:t>
            </a:r>
            <a:r>
              <a:rPr lang="en-US" sz="2400" b="1" dirty="0" smtClean="0">
                <a:solidFill>
                  <a:srgbClr val="7030A0"/>
                </a:solidFill>
              </a:rPr>
              <a:t>.</a:t>
            </a:r>
            <a:endParaRPr lang="en-US" sz="2400" b="1" dirty="0">
              <a:solidFill>
                <a:srgbClr val="7030A0"/>
              </a:solidFill>
            </a:endParaRPr>
          </a:p>
          <a:p>
            <a:pPr marL="109728" indent="0">
              <a:buNone/>
            </a:pPr>
            <a:r>
              <a:rPr lang="en-US" sz="2400" dirty="0" smtClean="0"/>
              <a:t>In </a:t>
            </a:r>
            <a:r>
              <a:rPr lang="en-US" sz="2400" dirty="0"/>
              <a:t>determining how much concrete we will need, </a:t>
            </a:r>
            <a:r>
              <a:rPr lang="en-US" sz="2400" b="1" dirty="0">
                <a:solidFill>
                  <a:srgbClr val="7030A0"/>
                </a:solidFill>
              </a:rPr>
              <a:t>the method of dividing up the shape into smaller ones should be very effective, as nearly all of the parking lot is covered by a few geometric shapes</a:t>
            </a:r>
            <a:r>
              <a:rPr lang="en-US" sz="2400" dirty="0"/>
              <a:t>. I also found that </a:t>
            </a:r>
            <a:r>
              <a:rPr lang="en-US" sz="2400" b="1" dirty="0">
                <a:solidFill>
                  <a:srgbClr val="7030A0"/>
                </a:solidFill>
              </a:rPr>
              <a:t>the lot was not perfectly flat, which means we would have to account for the irregularities in the surface</a:t>
            </a:r>
            <a:r>
              <a:rPr lang="en-US" sz="2400" dirty="0"/>
              <a:t> before coming to a perfectly accurate measurement of the area. My procedure for measuring the area would remain the same as what we performed </a:t>
            </a:r>
            <a:r>
              <a:rPr lang="en-US" sz="2400" dirty="0" smtClean="0"/>
              <a:t>on Thursday, using </a:t>
            </a:r>
            <a:r>
              <a:rPr lang="en-US" sz="2400" dirty="0"/>
              <a:t>the tape </a:t>
            </a:r>
            <a:r>
              <a:rPr lang="en-US" sz="2400" dirty="0" smtClean="0"/>
              <a:t>measure </a:t>
            </a:r>
            <a:r>
              <a:rPr lang="en-US" sz="2400" dirty="0"/>
              <a:t>to calculate the area of the shapes. </a:t>
            </a:r>
            <a:r>
              <a:rPr lang="en-US" sz="2400" dirty="0" smtClean="0"/>
              <a:t>Although, </a:t>
            </a:r>
            <a:r>
              <a:rPr lang="en-US" sz="2400" b="1" dirty="0">
                <a:solidFill>
                  <a:srgbClr val="7030A0"/>
                </a:solidFill>
              </a:rPr>
              <a:t>a longer tape </a:t>
            </a:r>
            <a:r>
              <a:rPr lang="en-US" sz="2400" b="1" dirty="0" smtClean="0">
                <a:solidFill>
                  <a:srgbClr val="7030A0"/>
                </a:solidFill>
              </a:rPr>
              <a:t>measure </a:t>
            </a:r>
            <a:r>
              <a:rPr lang="en-US" sz="2400" b="1" dirty="0">
                <a:solidFill>
                  <a:srgbClr val="7030A0"/>
                </a:solidFill>
              </a:rPr>
              <a:t>would have eliminated the chance for error</a:t>
            </a:r>
            <a:r>
              <a:rPr lang="en-US" sz="2400" dirty="0"/>
              <a:t> when we had to mark a spot and bring the tape </a:t>
            </a:r>
            <a:r>
              <a:rPr lang="en-US" sz="2400" dirty="0" smtClean="0"/>
              <a:t>measure </a:t>
            </a:r>
            <a:r>
              <a:rPr lang="en-US" sz="2400" dirty="0"/>
              <a:t>over to continue the measurement</a:t>
            </a:r>
            <a:r>
              <a:rPr lang="en-US" sz="2400" dirty="0" smtClean="0"/>
              <a:t>.”</a:t>
            </a:r>
            <a:endParaRPr lang="en-US" sz="2400" b="1" dirty="0" smtClean="0"/>
          </a:p>
          <a:p>
            <a:pPr marL="109728" indent="0">
              <a:buNone/>
            </a:pP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2490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EFFECTs at Marshall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655763"/>
            <a:ext cx="8531225" cy="1925637"/>
          </a:xfrm>
        </p:spPr>
        <p:txBody>
          <a:bodyPr/>
          <a:lstStyle/>
          <a:p>
            <a:r>
              <a:rPr lang="en-US" b="1" dirty="0" smtClean="0"/>
              <a:t>Thermodynamics</a:t>
            </a:r>
            <a:r>
              <a:rPr lang="en-US" dirty="0" smtClean="0"/>
              <a:t> – How much electricity can be saved in a year by allowing hot soup to cool on the counter before placing it into a refrigerator?</a:t>
            </a:r>
            <a:endParaRPr lang="en-US" dirty="0"/>
          </a:p>
        </p:txBody>
      </p:sp>
      <p:pic>
        <p:nvPicPr>
          <p:cNvPr id="3074" name="Picture 2" descr="http://www.sxc.hu/pic/m/k/kw/kwinton/137844_steaming_hot_sou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0"/>
          <a:stretch/>
        </p:blipFill>
        <p:spPr bwMode="auto">
          <a:xfrm>
            <a:off x="175703" y="4191000"/>
            <a:ext cx="2515739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snapfiction.com/wp-content/uploads/2012/01/tips-in-buying-a-refriger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3957637"/>
            <a:ext cx="263842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lytron.com/Tools-and-Technical-Reference/Application-Notes/~/media/Images/Lytron/Tools%20and%20Technical%20Reference/Application%20Notes/liquid_cooling_graph%202.ashx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54"/>
          <a:stretch/>
        </p:blipFill>
        <p:spPr bwMode="auto">
          <a:xfrm>
            <a:off x="2971800" y="4191000"/>
            <a:ext cx="340316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1"/>
            <a:ext cx="7772400" cy="23050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NVIRONMENTS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OR </a:t>
            </a:r>
            <a:r>
              <a:rPr lang="en-US" b="1" dirty="0" smtClean="0">
                <a:solidFill>
                  <a:srgbClr val="FFC000"/>
                </a:solidFill>
              </a:rPr>
              <a:t>F</a:t>
            </a:r>
            <a:r>
              <a:rPr lang="en-US" b="1" dirty="0" smtClean="0"/>
              <a:t>OSTERING </a:t>
            </a:r>
            <a:r>
              <a:rPr lang="en-US" b="1" dirty="0" smtClean="0">
                <a:solidFill>
                  <a:srgbClr val="FFC000"/>
                </a:solidFill>
              </a:rPr>
              <a:t>E</a:t>
            </a:r>
            <a:r>
              <a:rPr lang="en-US" b="1" dirty="0" smtClean="0"/>
              <a:t>FFECTIVE </a:t>
            </a:r>
            <a:r>
              <a:rPr lang="en-US" b="1" dirty="0" smtClean="0">
                <a:solidFill>
                  <a:srgbClr val="FFC000"/>
                </a:solidFill>
              </a:rPr>
              <a:t>C</a:t>
            </a:r>
            <a:r>
              <a:rPr lang="en-US" b="1" dirty="0" smtClean="0"/>
              <a:t>RITICAL </a:t>
            </a:r>
            <a:r>
              <a:rPr lang="en-US" b="1" dirty="0" smtClean="0">
                <a:solidFill>
                  <a:srgbClr val="FFC000"/>
                </a:solidFill>
              </a:rPr>
              <a:t>T</a:t>
            </a:r>
            <a:r>
              <a:rPr lang="en-US" b="1" dirty="0" smtClean="0"/>
              <a:t>HINKING (</a:t>
            </a:r>
            <a:r>
              <a:rPr lang="en-US" b="1" dirty="0" smtClean="0">
                <a:solidFill>
                  <a:srgbClr val="FFC000"/>
                </a:solidFill>
              </a:rPr>
              <a:t>EFFECT</a:t>
            </a:r>
            <a:r>
              <a:rPr lang="en-US" b="1" dirty="0" smtClean="0"/>
              <a:t>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8229600" cy="21198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4000" b="1" dirty="0" smtClean="0"/>
          </a:p>
          <a:p>
            <a:r>
              <a:rPr lang="en-US" sz="4000" b="1" dirty="0" smtClean="0"/>
              <a:t>Discussion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212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in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745736"/>
          </a:xfrm>
        </p:spPr>
        <p:txBody>
          <a:bodyPr>
            <a:normAutofit/>
          </a:bodyPr>
          <a:lstStyle/>
          <a:p>
            <a:r>
              <a:rPr lang="en-US" dirty="0" smtClean="0"/>
              <a:t>Reflective Homework Problems</a:t>
            </a:r>
          </a:p>
          <a:p>
            <a:pPr lvl="1"/>
            <a:r>
              <a:rPr lang="en-US" dirty="0" smtClean="0"/>
              <a:t>Embed questions </a:t>
            </a:r>
            <a:r>
              <a:rPr lang="en-US" dirty="0"/>
              <a:t>into the </a:t>
            </a:r>
            <a:r>
              <a:rPr lang="en-US" dirty="0" smtClean="0"/>
              <a:t>homework assignment</a:t>
            </a:r>
            <a:endParaRPr lang="en-US" dirty="0"/>
          </a:p>
          <a:p>
            <a:pPr lvl="2"/>
            <a:r>
              <a:rPr lang="en-US" dirty="0" smtClean="0"/>
              <a:t>Add new part(s) to a homework problem that is specific to the driving question</a:t>
            </a:r>
          </a:p>
          <a:p>
            <a:pPr lvl="2"/>
            <a:r>
              <a:rPr lang="en-US" dirty="0" smtClean="0"/>
              <a:t>Ask students how a particular homework problem helps them answer the driving question</a:t>
            </a:r>
          </a:p>
          <a:p>
            <a:pPr lvl="2"/>
            <a:r>
              <a:rPr lang="en-US" dirty="0" smtClean="0"/>
              <a:t>Assign a final question that asks students how the entire homework assignment helps them answer the driving question</a:t>
            </a:r>
          </a:p>
          <a:p>
            <a:pPr lvl="2"/>
            <a:r>
              <a:rPr lang="en-US" dirty="0" smtClean="0"/>
              <a:t>Require a revised answer to the driving question with explanation for how and why it has changed</a:t>
            </a:r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EFFECTs in First Year Seminar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905000"/>
            <a:ext cx="8686800" cy="4870387"/>
          </a:xfrm>
        </p:spPr>
        <p:txBody>
          <a:bodyPr>
            <a:normAutofit/>
          </a:bodyPr>
          <a:lstStyle/>
          <a:p>
            <a:r>
              <a:rPr lang="en-US" sz="2500" b="1" dirty="0" smtClean="0"/>
              <a:t>Driving question</a:t>
            </a:r>
            <a:r>
              <a:rPr lang="en-US" sz="2500" dirty="0" smtClean="0"/>
              <a:t>: What is good music?</a:t>
            </a:r>
          </a:p>
          <a:p>
            <a:endParaRPr lang="en-US" sz="2500" dirty="0"/>
          </a:p>
          <a:p>
            <a:r>
              <a:rPr lang="en-US" sz="2500" dirty="0" smtClean="0"/>
              <a:t>Activities: </a:t>
            </a:r>
          </a:p>
          <a:p>
            <a:pPr lvl="1"/>
            <a:r>
              <a:rPr lang="en-US" sz="2400" dirty="0" smtClean="0"/>
              <a:t>Listen to songs, write a brief critical response.</a:t>
            </a:r>
          </a:p>
          <a:p>
            <a:pPr lvl="1"/>
            <a:r>
              <a:rPr lang="en-US" sz="2400" dirty="0" smtClean="0"/>
              <a:t>Identify characteristics of “good” vs. “bad” songs.</a:t>
            </a:r>
          </a:p>
          <a:p>
            <a:pPr lvl="1"/>
            <a:r>
              <a:rPr lang="en-US" sz="2400" dirty="0" smtClean="0"/>
              <a:t>Attempt to match music critic quotes to corresponding songs.</a:t>
            </a:r>
          </a:p>
          <a:p>
            <a:pPr lvl="1"/>
            <a:r>
              <a:rPr lang="en-US" sz="2400" dirty="0" smtClean="0"/>
              <a:t>Partner discussion and ranking of the most important characteristics for evaluating music.</a:t>
            </a:r>
          </a:p>
          <a:p>
            <a:pPr lvl="1"/>
            <a:r>
              <a:rPr lang="en-US" sz="2400" dirty="0" smtClean="0"/>
              <a:t>Rewrite other students’ critical responses.</a:t>
            </a:r>
          </a:p>
        </p:txBody>
      </p:sp>
    </p:spTree>
    <p:extLst>
      <p:ext uri="{BB962C8B-B14F-4D97-AF65-F5344CB8AC3E}">
        <p14:creationId xmlns:p14="http://schemas.microsoft.com/office/powerpoint/2010/main" val="341662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Custom 1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4692</TotalTime>
  <Words>2966</Words>
  <Application>Microsoft Office PowerPoint</Application>
  <PresentationFormat>On-screen Show (4:3)</PresentationFormat>
  <Paragraphs>564</Paragraphs>
  <Slides>81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Urban</vt:lpstr>
      <vt:lpstr>The ENVIRONMENTS FOR FOSTERING EFFECTIVE CRITICAL THINKING (EFFECTs)</vt:lpstr>
      <vt:lpstr>Workshop Objectives</vt:lpstr>
      <vt:lpstr>Why I’m pro-EFFECTs</vt:lpstr>
      <vt:lpstr>EFFECTs at Marshall</vt:lpstr>
      <vt:lpstr>Other EFFECTs at Marshall</vt:lpstr>
      <vt:lpstr>Other EFFECTs at Marshall</vt:lpstr>
      <vt:lpstr>Other EFFECTs at Marshall</vt:lpstr>
      <vt:lpstr>Other EFFECTs at Marshall</vt:lpstr>
      <vt:lpstr>EFFECTs in First Year Seminar</vt:lpstr>
      <vt:lpstr>FYS “Driving Questions”</vt:lpstr>
      <vt:lpstr>Solar Power EFFECT</vt:lpstr>
      <vt:lpstr>Active Learning Module  1 – Demand Estimation</vt:lpstr>
      <vt:lpstr>Active Learning Module  2 – Inverter Efficiency Characterization</vt:lpstr>
      <vt:lpstr>Active Learning Module  3 – Battery Weight, Capacity, and Modeling</vt:lpstr>
      <vt:lpstr>Active Learning Module  4 – Solar Panel Characterization</vt:lpstr>
      <vt:lpstr>Final Design</vt:lpstr>
      <vt:lpstr>The ENVIRONMENTS FOR FOSTERING EFFECTIVE CRITICAL THINKING (EFFECTs)</vt:lpstr>
      <vt:lpstr>Critical Thinking</vt:lpstr>
      <vt:lpstr>Think-Pair-Share</vt:lpstr>
      <vt:lpstr>Critical Thinking</vt:lpstr>
      <vt:lpstr>Estimation</vt:lpstr>
      <vt:lpstr>Estimation</vt:lpstr>
      <vt:lpstr>Estimation</vt:lpstr>
      <vt:lpstr>The ENVIRONMENTS FOR FOSTERING EFFECTIVE CRITICAL THINKING (EFFECTs)</vt:lpstr>
      <vt:lpstr>EFFECTs Functional Framework</vt:lpstr>
      <vt:lpstr>Driving Question: Class 1</vt:lpstr>
      <vt:lpstr>Driving Question: Examples</vt:lpstr>
      <vt:lpstr>Decision Worksheet: Class 1</vt:lpstr>
      <vt:lpstr>Decision Worksheet</vt:lpstr>
      <vt:lpstr>Decision Worksheet: Components</vt:lpstr>
      <vt:lpstr>Decision Worksheet: Components</vt:lpstr>
      <vt:lpstr>Decision Worksheet: Components</vt:lpstr>
      <vt:lpstr>Guiding Questions: Example</vt:lpstr>
      <vt:lpstr>Levee Sketches</vt:lpstr>
      <vt:lpstr>Active Learning: Classes 2 … n</vt:lpstr>
      <vt:lpstr>PowerPoint Presentation</vt:lpstr>
      <vt:lpstr>Active Learning Modules: Examples</vt:lpstr>
      <vt:lpstr>Structural: Beam Deflection</vt:lpstr>
      <vt:lpstr>Structural: Beam Deflection</vt:lpstr>
      <vt:lpstr>Structural: Model Towers</vt:lpstr>
      <vt:lpstr>Geotechnical: Model Levees</vt:lpstr>
      <vt:lpstr>Environmental: Calibration Curves</vt:lpstr>
      <vt:lpstr>Water Resources: Pressure-Height</vt:lpstr>
      <vt:lpstr>Transportation: Flow Rate</vt:lpstr>
      <vt:lpstr>Surveying: Measurement Accuracy</vt:lpstr>
      <vt:lpstr>Journal Entries: Classes 2 … n</vt:lpstr>
      <vt:lpstr>Journal Entries: Components</vt:lpstr>
      <vt:lpstr>Final Report: Post Class n</vt:lpstr>
      <vt:lpstr>Final Report: Components</vt:lpstr>
      <vt:lpstr>Integration, Not Addition</vt:lpstr>
      <vt:lpstr>The ENVIRONMENTS FOR FOSTERING EFFECTIVE CRITICAL THINKING (EFFECTs)</vt:lpstr>
      <vt:lpstr>Developmental Framework</vt:lpstr>
      <vt:lpstr>Concepts</vt:lpstr>
      <vt:lpstr>Active Learning</vt:lpstr>
      <vt:lpstr>Active Learning: Self-Correction</vt:lpstr>
      <vt:lpstr>Active Learning: Be Resourceful</vt:lpstr>
      <vt:lpstr>Active Learning: Strategies</vt:lpstr>
      <vt:lpstr>Active Learning: EFFECTs</vt:lpstr>
      <vt:lpstr>Driving Question</vt:lpstr>
      <vt:lpstr>Driving Question: Example</vt:lpstr>
      <vt:lpstr>Decision Worksheet</vt:lpstr>
      <vt:lpstr>Decision Worksheet: Components</vt:lpstr>
      <vt:lpstr>PowerPoint Presentation</vt:lpstr>
      <vt:lpstr>Final Answers: Closing The Loop</vt:lpstr>
      <vt:lpstr>Final Answers: Closing The Loop</vt:lpstr>
      <vt:lpstr>Confidence Questions</vt:lpstr>
      <vt:lpstr>The ENVIRONMENTS FOR FOSTERING EFFECTIVE CRITICAL THINKING (EFFECTs)</vt:lpstr>
      <vt:lpstr>Developmental Framework</vt:lpstr>
      <vt:lpstr>Journal Questions</vt:lpstr>
      <vt:lpstr>Journal Question: Example</vt:lpstr>
      <vt:lpstr>Journal Question: Example</vt:lpstr>
      <vt:lpstr>Journal Question: Example</vt:lpstr>
      <vt:lpstr>Journal Questions</vt:lpstr>
      <vt:lpstr>Journal Questions</vt:lpstr>
      <vt:lpstr>Journal Questions</vt:lpstr>
      <vt:lpstr>OAT Coding Module v 1.0</vt:lpstr>
      <vt:lpstr>Assessment Rubric</vt:lpstr>
      <vt:lpstr>Surveying: Journal Question</vt:lpstr>
      <vt:lpstr>Surveying: Journal Question</vt:lpstr>
      <vt:lpstr>The ENVIRONMENTS FOR FOSTERING EFFECTIVE CRITICAL THINKING (EFFECTs)</vt:lpstr>
      <vt:lpstr>Reflection in Assignments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Environments For Fostering Effective Critical Thinking (EFFECTs)</dc:title>
  <dc:creator>Juan M. Caicedo</dc:creator>
  <cp:lastModifiedBy>Isaac Wait</cp:lastModifiedBy>
  <cp:revision>155</cp:revision>
  <dcterms:created xsi:type="dcterms:W3CDTF">2008-02-04T14:52:06Z</dcterms:created>
  <dcterms:modified xsi:type="dcterms:W3CDTF">2012-08-24T14:32:33Z</dcterms:modified>
</cp:coreProperties>
</file>